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86" r:id="rId5"/>
    <p:sldId id="353" r:id="rId6"/>
    <p:sldId id="306" r:id="rId7"/>
    <p:sldId id="307" r:id="rId8"/>
    <p:sldId id="308" r:id="rId9"/>
    <p:sldId id="309" r:id="rId10"/>
    <p:sldId id="315" r:id="rId11"/>
    <p:sldId id="316" r:id="rId12"/>
    <p:sldId id="317" r:id="rId13"/>
    <p:sldId id="318" r:id="rId14"/>
    <p:sldId id="314" r:id="rId15"/>
    <p:sldId id="319" r:id="rId16"/>
    <p:sldId id="320" r:id="rId17"/>
    <p:sldId id="282" r:id="rId18"/>
    <p:sldId id="321" r:id="rId19"/>
    <p:sldId id="284" r:id="rId20"/>
    <p:sldId id="352" r:id="rId21"/>
    <p:sldId id="322" r:id="rId22"/>
    <p:sldId id="323" r:id="rId23"/>
    <p:sldId id="324" r:id="rId24"/>
    <p:sldId id="325" r:id="rId25"/>
    <p:sldId id="333" r:id="rId26"/>
    <p:sldId id="340" r:id="rId27"/>
    <p:sldId id="341" r:id="rId28"/>
    <p:sldId id="342" r:id="rId29"/>
    <p:sldId id="281" r:id="rId30"/>
    <p:sldId id="283" r:id="rId31"/>
    <p:sldId id="343" r:id="rId32"/>
    <p:sldId id="344" r:id="rId33"/>
    <p:sldId id="257" r:id="rId34"/>
    <p:sldId id="345" r:id="rId35"/>
    <p:sldId id="346" r:id="rId36"/>
    <p:sldId id="347" r:id="rId37"/>
    <p:sldId id="334" r:id="rId38"/>
    <p:sldId id="335" r:id="rId39"/>
    <p:sldId id="336" r:id="rId40"/>
    <p:sldId id="348" r:id="rId41"/>
    <p:sldId id="349" r:id="rId42"/>
    <p:sldId id="350" r:id="rId43"/>
    <p:sldId id="303" r:id="rId44"/>
    <p:sldId id="300" r:id="rId45"/>
    <p:sldId id="351" r:id="rId4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AFFFE"/>
    <a:srgbClr val="F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08" autoAdjust="0"/>
  </p:normalViewPr>
  <p:slideViewPr>
    <p:cSldViewPr snapToGrid="0">
      <p:cViewPr>
        <p:scale>
          <a:sx n="100" d="100"/>
          <a:sy n="100" d="100"/>
        </p:scale>
        <p:origin x="750" y="444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409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192F25-0672-433F-90A0-9127EE5786B9}" type="datetime1">
              <a:rPr lang="pt-BR" smtClean="0"/>
              <a:t>29/04/2020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63C5C-7BE8-4973-BB91-039C08B7CF9B}" type="datetime1">
              <a:rPr lang="pt-BR" smtClean="0"/>
              <a:pPr/>
              <a:t>29/04/2020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343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Como a </a:t>
            </a:r>
            <a:r>
              <a:rPr lang="en-US" dirty="0" err="1"/>
              <a:t>regra</a:t>
            </a:r>
            <a:r>
              <a:rPr lang="en-US" dirty="0"/>
              <a:t> de </a:t>
            </a:r>
            <a:r>
              <a:rPr lang="en-US" dirty="0" err="1"/>
              <a:t>negocio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fox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consumia</a:t>
            </a:r>
            <a:r>
              <a:rPr lang="en-US" dirty="0"/>
              <a:t> um web service SOAP </a:t>
            </a:r>
            <a:r>
              <a:rPr lang="en-US" dirty="0" err="1"/>
              <a:t>escrito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fox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20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Resultando em uma implementação de DDD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book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4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Modelo </a:t>
            </a:r>
            <a:r>
              <a:rPr lang="pt-BR" dirty="0" err="1"/>
              <a:t>anemico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6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Mapping na aplicação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Sem logica em classes de negocio tudo em serviços</a:t>
            </a:r>
          </a:p>
          <a:p>
            <a:pPr marL="171450" indent="-171450">
              <a:buFontTx/>
              <a:buChar char="-"/>
            </a:pPr>
            <a:r>
              <a:rPr lang="pt-BR" dirty="0"/>
              <a:t>Repositório na verdade fazia função de data </a:t>
            </a:r>
            <a:r>
              <a:rPr lang="pt-BR" dirty="0" err="1"/>
              <a:t>access</a:t>
            </a:r>
            <a:r>
              <a:rPr lang="pt-BR" dirty="0"/>
              <a:t> </a:t>
            </a:r>
            <a:r>
              <a:rPr lang="pt-BR" dirty="0" err="1"/>
              <a:t>object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64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Primeira lição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Duplicação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Bridge</a:t>
            </a:r>
          </a:p>
          <a:p>
            <a:pPr marL="171450" indent="-171450">
              <a:buFontTx/>
              <a:buChar char="-"/>
            </a:pPr>
            <a:r>
              <a:rPr lang="pt-BR" dirty="0"/>
              <a:t>Uso </a:t>
            </a:r>
            <a:r>
              <a:rPr lang="pt-BR" dirty="0" err="1"/>
              <a:t>fox</a:t>
            </a:r>
            <a:r>
              <a:rPr lang="pt-BR" dirty="0"/>
              <a:t> em C#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3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Este tipo de código começou a deixar claro que nos estávamos muito presos em uma cultura Data-</a:t>
            </a:r>
            <a:r>
              <a:rPr lang="pt-BR" dirty="0" err="1"/>
              <a:t>Driven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94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Melhoria em repositórios (ainda são data </a:t>
            </a:r>
            <a:r>
              <a:rPr lang="pt-BR" dirty="0" err="1"/>
              <a:t>access</a:t>
            </a:r>
            <a:r>
              <a:rPr lang="pt-BR" dirty="0"/>
              <a:t> mas menos agressivos)</a:t>
            </a:r>
          </a:p>
          <a:p>
            <a:pPr marL="171450" indent="-171450">
              <a:buFontTx/>
              <a:buChar char="-"/>
            </a:pPr>
            <a:r>
              <a:rPr lang="pt-BR" dirty="0"/>
              <a:t>Mas colocamos o “negocio” no lugar errado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52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Estudamos dois livros e iniciamos o desenvolvimento de um módulo novo do sistema com base em DDD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77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Aos poucos começamos a quebrar esse paradigma e iniciamos nossa jornada colocando o negocio onde deveria estar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91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Não estávamos mais copiando código porque alguém disse que teria que ser assim. Começamos a enxergar o valor de cada mudança realizada no código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4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13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Começamos a discutir sobre erros 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05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Então o envelope resultado fez sentido para nós... Não foi porque ficamos encantados com a programação funcional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22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evolução</a:t>
            </a:r>
            <a:r>
              <a:rPr lang="en-US" dirty="0"/>
              <a:t> Podemos </a:t>
            </a:r>
            <a:r>
              <a:rPr lang="en-US" dirty="0" err="1"/>
              <a:t>chegar</a:t>
            </a:r>
            <a:r>
              <a:rPr lang="en-US" dirty="0"/>
              <a:t> e </a:t>
            </a:r>
            <a:r>
              <a:rPr lang="en-US" dirty="0" err="1"/>
              <a:t>discutir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outros </a:t>
            </a:r>
            <a:r>
              <a:rPr lang="en-US" dirty="0" err="1"/>
              <a:t>pontos</a:t>
            </a:r>
            <a:r>
              <a:rPr lang="en-US" dirty="0"/>
              <a:t> que </a:t>
            </a:r>
            <a:r>
              <a:rPr lang="en-US" dirty="0" err="1"/>
              <a:t>desejamos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TDD, </a:t>
            </a:r>
            <a:r>
              <a:rPr lang="en-US" dirty="0" err="1"/>
              <a:t>Microservicos</a:t>
            </a:r>
            <a:r>
              <a:rPr lang="en-US" dirty="0"/>
              <a:t> e </a:t>
            </a:r>
            <a:r>
              <a:rPr lang="en-US" dirty="0" err="1"/>
              <a:t>afins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9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Decidimos</a:t>
            </a:r>
            <a:r>
              <a:rPr lang="en-US" dirty="0"/>
              <a:t> que era hora de </a:t>
            </a:r>
            <a:r>
              <a:rPr lang="en-US" dirty="0" err="1"/>
              <a:t>tentarmos</a:t>
            </a:r>
            <a:r>
              <a:rPr lang="en-US" dirty="0"/>
              <a:t> </a:t>
            </a:r>
            <a:r>
              <a:rPr lang="en-US" dirty="0" err="1"/>
              <a:t>evoluir</a:t>
            </a:r>
            <a:r>
              <a:rPr lang="en-US" dirty="0"/>
              <a:t>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arquietura</a:t>
            </a:r>
            <a:r>
              <a:rPr lang="en-US" dirty="0"/>
              <a:t> e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pensamos</a:t>
            </a:r>
            <a:r>
              <a:rPr lang="en-US" dirty="0"/>
              <a:t> no </a:t>
            </a:r>
            <a:r>
              <a:rPr lang="en-US" dirty="0" err="1"/>
              <a:t>padrão</a:t>
            </a:r>
            <a:r>
              <a:rPr lang="en-US" dirty="0"/>
              <a:t> CQRS para </a:t>
            </a:r>
            <a:r>
              <a:rPr lang="en-US" dirty="0" err="1"/>
              <a:t>orginazar</a:t>
            </a:r>
            <a:r>
              <a:rPr lang="en-US" dirty="0"/>
              <a:t> as </a:t>
            </a:r>
            <a:r>
              <a:rPr lang="en-US" dirty="0" err="1"/>
              <a:t>coisas</a:t>
            </a:r>
            <a:r>
              <a:rPr lang="en-US" dirty="0"/>
              <a:t> um </a:t>
            </a:r>
            <a:r>
              <a:rPr lang="en-US" dirty="0" err="1"/>
              <a:t>pocuo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6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1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Mas o problema é que não temos maturidade para fazer essa </a:t>
            </a:r>
            <a:r>
              <a:rPr lang="pt-BR" dirty="0" err="1"/>
              <a:t>seaparação</a:t>
            </a:r>
            <a:r>
              <a:rPr lang="pt-BR" dirty="0"/>
              <a:t> de banco de dados</a:t>
            </a:r>
          </a:p>
          <a:p>
            <a:pPr marL="171450" indent="-171450">
              <a:buFontTx/>
              <a:buChar char="-"/>
            </a:pPr>
            <a:r>
              <a:rPr lang="pt-BR" dirty="0"/>
              <a:t>Como também nosso tipo de </a:t>
            </a:r>
            <a:r>
              <a:rPr lang="pt-BR" dirty="0" err="1"/>
              <a:t>deploy</a:t>
            </a:r>
            <a:r>
              <a:rPr lang="pt-BR" dirty="0"/>
              <a:t> de produto dificulta um pouco esse processo de atualização de um banco de leitura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5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Não tínhamos como implementar CQRS então decidimos entender que valor poderíamos aproveitar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98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O importante é que o time entendeu o valor do padrão e aceitou abrir mão do banco de leitura</a:t>
            </a:r>
          </a:p>
          <a:p>
            <a:pPr marL="171450" indent="-171450">
              <a:buFontTx/>
              <a:buChar char="-"/>
            </a:pPr>
            <a:r>
              <a:rPr lang="pt-BR" dirty="0"/>
              <a:t>Ou seja decidimos que nossa arquitetura poderia evoluir depois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0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72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5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Nosso legado em VFP9 e o tempo de vida do nosso </a:t>
            </a:r>
            <a:r>
              <a:rPr lang="pt-BR" dirty="0" err="1"/>
              <a:t>codigo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51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45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Nesse momento o time entendeu sobre coesão e </a:t>
            </a:r>
            <a:r>
              <a:rPr lang="pt-BR" dirty="0" err="1"/>
              <a:t>acomplamento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74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48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Valor de usar um </a:t>
            </a:r>
            <a:r>
              <a:rPr lang="pt-BR" dirty="0" err="1"/>
              <a:t>message</a:t>
            </a:r>
            <a:r>
              <a:rPr lang="pt-BR" dirty="0"/>
              <a:t> broker - Acoplamento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99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76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Sonhar como poderia ser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188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60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Exemplo de um código legado: apontar para SQL, DO WHILE, FUNCTION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Por mais estável que o produto esteja é um risco realizar manutenção nessa função.</a:t>
            </a:r>
          </a:p>
          <a:p>
            <a:pPr marL="171450" indent="-171450">
              <a:buFontTx/>
              <a:buChar char="-"/>
            </a:pPr>
            <a:r>
              <a:rPr lang="pt-BR" dirty="0"/>
              <a:t>Testes como?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7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Não tínhamos como fazer um produto novo</a:t>
            </a:r>
          </a:p>
          <a:p>
            <a:pPr marL="171450" indent="-171450">
              <a:buFontTx/>
              <a:buChar char="-"/>
            </a:pPr>
            <a:r>
              <a:rPr lang="pt-BR" dirty="0"/>
              <a:t>Participação em eventos</a:t>
            </a:r>
          </a:p>
          <a:p>
            <a:pPr marL="171450" indent="-171450">
              <a:buFontTx/>
              <a:buChar char="-"/>
            </a:pPr>
            <a:r>
              <a:rPr lang="pt-BR" dirty="0"/>
              <a:t>Chuva de conceitos, tecnologias, padrões, arquiteturas e afins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97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Decidimos</a:t>
            </a:r>
            <a:r>
              <a:rPr lang="en-US" dirty="0"/>
              <a:t> </a:t>
            </a:r>
            <a:r>
              <a:rPr lang="en-US" dirty="0" err="1"/>
              <a:t>iniciar</a:t>
            </a:r>
            <a:r>
              <a:rPr lang="en-US" dirty="0"/>
              <a:t> por DDD pois </a:t>
            </a:r>
            <a:r>
              <a:rPr lang="en-US" dirty="0" err="1"/>
              <a:t>acretitavamos</a:t>
            </a:r>
            <a:r>
              <a:rPr lang="en-US" dirty="0"/>
              <a:t> que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domínio</a:t>
            </a:r>
            <a:r>
              <a:rPr lang="en-US" dirty="0"/>
              <a:t> (</a:t>
            </a:r>
            <a:r>
              <a:rPr lang="en-US" dirty="0" err="1"/>
              <a:t>negócio</a:t>
            </a:r>
            <a:r>
              <a:rPr lang="en-US" dirty="0"/>
              <a:t>) </a:t>
            </a:r>
            <a:r>
              <a:rPr lang="en-US" dirty="0" err="1"/>
              <a:t>precisava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atenção</a:t>
            </a:r>
            <a:r>
              <a:rPr lang="en-US" dirty="0"/>
              <a:t> no </a:t>
            </a:r>
            <a:r>
              <a:rPr lang="en-US" dirty="0" err="1"/>
              <a:t>código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0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Estudamos dois livros e iniciamos o desenvolvimento de um módulo novo do sistema com base em DDD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4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 arquitetura da aplicação não foi levada em conta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3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Gra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 title="Gráfico de Sobreposição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 rtl="0"/>
            <a:r>
              <a:rPr lang="pt-BR" noProof="0" dirty="0"/>
              <a:t>Título do 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emarca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Forma livre: Forma 13" title="Seta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5" name="Forma livre: Forma 14" title="Seta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pt-BR" noProof="0" dirty="0"/>
              <a:t>Título da Seção 1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pt-BR" noProof="0" dirty="0"/>
              <a:t>Título da Seção 2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pt-BR" noProof="0" dirty="0"/>
              <a:t>Título da Seção 3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de Seta em Linha Reta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Ano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Ano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40" name="Espaço Reservado para Texto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Título do item</a:t>
            </a:r>
          </a:p>
        </p:txBody>
      </p:sp>
      <p:sp>
        <p:nvSpPr>
          <p:cNvPr id="41" name="Espaço Reservado para Texto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Mês, Ano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39" name="Espaço Reservado para Texto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os da Equi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Imagem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Foto de Perfil</a:t>
            </a:r>
          </a:p>
        </p:txBody>
      </p:sp>
      <p:sp>
        <p:nvSpPr>
          <p:cNvPr id="39" name="Espaço Reservado para Texto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Biografia curta</a:t>
            </a:r>
          </a:p>
        </p:txBody>
      </p:sp>
      <p:sp>
        <p:nvSpPr>
          <p:cNvPr id="43" name="Espaço Reservado para Texto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Título</a:t>
            </a:r>
          </a:p>
        </p:txBody>
      </p:sp>
      <p:sp>
        <p:nvSpPr>
          <p:cNvPr id="44" name="Espaço Reservado para Imagem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Foto de Perfil</a:t>
            </a:r>
          </a:p>
        </p:txBody>
      </p:sp>
      <p:sp>
        <p:nvSpPr>
          <p:cNvPr id="45" name="Espaço Reservado para Texto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Biografia curta</a:t>
            </a:r>
          </a:p>
        </p:txBody>
      </p:sp>
      <p:sp>
        <p:nvSpPr>
          <p:cNvPr id="47" name="Espaço Reservado para Texto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Título</a:t>
            </a:r>
          </a:p>
        </p:txBody>
      </p:sp>
      <p:sp>
        <p:nvSpPr>
          <p:cNvPr id="48" name="Espaço Reservado para Imagem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Foto de Perfil</a:t>
            </a:r>
          </a:p>
        </p:txBody>
      </p:sp>
      <p:sp>
        <p:nvSpPr>
          <p:cNvPr id="49" name="Espaço Reservado para Texto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Biografia Curta</a:t>
            </a:r>
          </a:p>
        </p:txBody>
      </p:sp>
      <p:sp>
        <p:nvSpPr>
          <p:cNvPr id="51" name="Espaço Reservado para Texto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Título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os da E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8" name="Espaço Reservado para Imagem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Foto de Perfil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9" name="Espaço Reservado para Imagem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pt-BR" noProof="0" dirty="0"/>
              <a:t>Foto de Perfil</a:t>
            </a:r>
          </a:p>
        </p:txBody>
      </p:sp>
      <p:sp>
        <p:nvSpPr>
          <p:cNvPr id="36" name="Espaço Reservado para Texto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30" name="Espaço Reservado para Imagem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pt-BR" noProof="0" dirty="0"/>
              <a:t>Foto de Perfil</a:t>
            </a:r>
          </a:p>
        </p:txBody>
      </p:sp>
      <p:sp>
        <p:nvSpPr>
          <p:cNvPr id="40" name="Espaço Reservado para Texto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54" name="Espaço Reservado para Imagem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pt-BR" noProof="0" dirty="0"/>
              <a:t>Foto de Perfil</a:t>
            </a:r>
          </a:p>
        </p:txBody>
      </p:sp>
      <p:sp>
        <p:nvSpPr>
          <p:cNvPr id="52" name="Espaço Reservado para Texto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55" name="Espaço Reservado para Imagem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Foto de Perfil</a:t>
            </a:r>
          </a:p>
        </p:txBody>
      </p:sp>
      <p:sp>
        <p:nvSpPr>
          <p:cNvPr id="57" name="Espaço Reservado para Texto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56" name="Espaço Reservado para Imagem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pt-BR" noProof="0" dirty="0"/>
              <a:t>Foto de Perfil</a:t>
            </a:r>
          </a:p>
        </p:txBody>
      </p:sp>
      <p:sp>
        <p:nvSpPr>
          <p:cNvPr id="59" name="Espaço Reservado para Texto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ig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Retângulo 19" title="Gráfico de Sobreposição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 title="Gráfico de Sobreposição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Obrigado </a:t>
            </a:r>
            <a:br>
              <a:rPr lang="pt-BR" noProof="0" dirty="0"/>
            </a:br>
            <a:r>
              <a:rPr lang="pt-BR" noProof="0" dirty="0"/>
              <a:t>VOCÊ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ítulo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Nome completo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Telefone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 err="1"/>
              <a:t>Email</a:t>
            </a:r>
            <a:endParaRPr lang="pt-BR" noProof="0" dirty="0"/>
          </a:p>
        </p:txBody>
      </p:sp>
      <p:sp>
        <p:nvSpPr>
          <p:cNvPr id="24" name="Espaço Reservado para Texto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3" name="Retângulo 22" title="Gráfico de Sobreposição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6" name="Retângulo 25" title="Gráfico de Sobreposição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Opção de Capa da Apresentação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Com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rtlCol="0" anchor="ctr"/>
          <a:lstStyle>
            <a:lvl1pPr marL="0" indent="0" algn="r">
              <a:buNone/>
              <a:defRPr i="1"/>
            </a:lvl1pPr>
          </a:lstStyle>
          <a:p>
            <a:pPr rtl="0"/>
            <a:r>
              <a:rPr lang="pt-BR" noProof="0" dirty="0"/>
              <a:t>Insira ou Arraste e Solte sua foto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 title="Gráfico de Sobreposição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9" name="Retângulo 8" title="Gráfico de Sobreposição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Opção de Capa da Apresentação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Elemento Gráfico do Título da Capa (Mova-me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grpSp>
        <p:nvGrpSpPr>
          <p:cNvPr id="21" name="Grupo 20" descr="Elemento Gráfico do Título da Capa (Mova-me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grpSp>
        <p:nvGrpSpPr>
          <p:cNvPr id="26" name="Grupo 25" descr="Elemento Gráfico do Título da Capa (Gire-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Retângulo 19" title="Gráfico de Sobreposição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 title="Gráfico de Sobreposição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estilo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 com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rtlCol="0" anchor="ctr"/>
          <a:lstStyle>
            <a:lvl1pPr marL="0" indent="0" algn="l">
              <a:buNone/>
              <a:defRPr i="1"/>
            </a:lvl1pPr>
          </a:lstStyle>
          <a:p>
            <a:pPr rtl="0"/>
            <a:r>
              <a:rPr lang="pt-BR" noProof="0" dirty="0"/>
              <a:t>Insira ou Arraste e Solte sua Foto2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Retângulo 19" title="Gráfico de Sobreposição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 title="Gráfico de Sobreposição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estilo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17" name="Espaço Reservado para Imagem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8" name="Espaço Reservado para Imagem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9" name="Espaço Reservado para Imagem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0" name="Espaço Reservado para Imagem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31" name="Espaço Reservado para Imagem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2" name="Espaço Reservado para Texto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Imagem 2" descr="Espaço Reservado para Imagem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Insira ou Arraste e Solte sua foto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0" name="Espaço Reservado para Imagem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1" name="Espaço Reservado para Imagem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2" name="Espaço Reservado para Imagem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3" name="Espaço Reservado para Texto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 Opçã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5" name="Espaço Reservado para Imagem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spaço Reservado para Imagem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10" name="Espaço Reservado para Imagem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 dirty="0"/>
              <a:t>Insira ou Arraste e Solte sua Foto </a:t>
            </a:r>
            <a:br>
              <a:rPr lang="pt-BR" noProof="0" dirty="0"/>
            </a:br>
            <a:r>
              <a:rPr lang="pt-BR" noProof="0" dirty="0"/>
              <a:t>em seguida, Enviar para Trás para efeito de sobreposição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estilo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Espaço Reservado para Imagem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 dirty="0"/>
              <a:t>Insira ou Arraste e Solte sua Foto </a:t>
            </a:r>
            <a:br>
              <a:rPr lang="pt-BR" noProof="0" dirty="0"/>
            </a:br>
            <a:r>
              <a:rPr lang="pt-BR" noProof="0" dirty="0"/>
              <a:t>em seguida, Enviar para Trás para efeito de sobreposição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estilo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3" name="Espaço Reservado para Imagem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7" name="Espaço Reservado para Imagem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28" name="Espaço Reservado para Texto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2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7" name="Espaço Reservado para Imagem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38" name="Espaço Reservado para Texto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3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41" name="Espaço Reservado para Imagem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42" name="Espaço Reservado para Texto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4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rtlCol="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estilo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Insira ou Arraste e Solte o Design de sua Tela aqui</a:t>
            </a:r>
          </a:p>
        </p:txBody>
      </p:sp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ção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2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ção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BR" noProof="0" dirty="0"/>
              <a:t>Cabeçalho da Seção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BR" noProof="0" dirty="0"/>
              <a:t>Cabeçalho da Seção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 rtl="0"/>
            <a:r>
              <a:rPr lang="pt-BR" noProof="0" dirty="0"/>
              <a:t>Cabeçalho da Seção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1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da Seção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2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da Seção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3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da Seção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n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Título do quadrante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Título do quadrante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‹#›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15" descr="elemento decorativo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550" y="0"/>
            <a:ext cx="0" cy="6791325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6">
            <a:extLst>
              <a:ext uri="{FF2B5EF4-FFF2-40B4-BE49-F238E27FC236}">
                <a16:creationId xmlns:a16="http://schemas.microsoft.com/office/drawing/2014/main" id="{4B053C37-BB65-494E-AF9B-E3BEF1424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925" y="3022896"/>
            <a:ext cx="5291769" cy="3742156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79C51C8B-9DBA-45D6-A086-4DF1D059D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938" y="3757699"/>
            <a:ext cx="2268512" cy="2272549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AB580727-3D52-4836-B83E-DA7F5215DADC}"/>
              </a:ext>
            </a:extLst>
          </p:cNvPr>
          <p:cNvSpPr txBox="1">
            <a:spLocks/>
          </p:cNvSpPr>
          <p:nvPr/>
        </p:nvSpPr>
        <p:spPr>
          <a:xfrm>
            <a:off x="638175" y="248234"/>
            <a:ext cx="12192000" cy="3261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 err="1">
                <a:solidFill>
                  <a:srgbClr val="212121"/>
                </a:solidFill>
                <a:highlight>
                  <a:srgbClr val="FFFFFF"/>
                </a:highlight>
                <a:latin typeface="Graphik Meetup"/>
              </a:rPr>
              <a:t>Meetup</a:t>
            </a:r>
            <a:r>
              <a:rPr lang="pt-BR" sz="6600" dirty="0">
                <a:solidFill>
                  <a:srgbClr val="212121"/>
                </a:solidFill>
                <a:highlight>
                  <a:srgbClr val="FFFFFF"/>
                </a:highlight>
                <a:latin typeface="Graphik Meetup"/>
              </a:rPr>
              <a:t> Porto Alegre .NET </a:t>
            </a:r>
            <a:br>
              <a:rPr lang="pt-BR" sz="6600" dirty="0">
                <a:solidFill>
                  <a:srgbClr val="212121"/>
                </a:solidFill>
                <a:highlight>
                  <a:srgbClr val="FFFFFF"/>
                </a:highlight>
                <a:latin typeface="Graphik Meetup"/>
              </a:rPr>
            </a:br>
            <a:r>
              <a:rPr lang="pt-BR" sz="8800" dirty="0">
                <a:solidFill>
                  <a:srgbClr val="212121"/>
                </a:solidFill>
                <a:highlight>
                  <a:srgbClr val="FFFFFF"/>
                </a:highlight>
                <a:latin typeface="Graphik Meetup"/>
              </a:rPr>
              <a:t>agora é...</a:t>
            </a:r>
            <a:r>
              <a:rPr lang="pt-BR" sz="6600" dirty="0">
                <a:solidFill>
                  <a:srgbClr val="212121"/>
                </a:solidFill>
                <a:highlight>
                  <a:srgbClr val="FFFFFF"/>
                </a:highlight>
                <a:latin typeface="Graphik Meetup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BA1F62-67E8-46E3-AEBB-AE8E50177CD2}"/>
              </a:ext>
            </a:extLst>
          </p:cNvPr>
          <p:cNvSpPr/>
          <p:nvPr/>
        </p:nvSpPr>
        <p:spPr>
          <a:xfrm>
            <a:off x="2692383" y="1586988"/>
            <a:ext cx="6575358" cy="15347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</a:t>
            </a:r>
            <a:r>
              <a:rPr lang="pt-BR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96D5E2-625B-4876-A8C2-DFB5398EBC46}"/>
              </a:ext>
            </a:extLst>
          </p:cNvPr>
          <p:cNvSpPr/>
          <p:nvPr/>
        </p:nvSpPr>
        <p:spPr>
          <a:xfrm>
            <a:off x="2692383" y="3373438"/>
            <a:ext cx="6575357" cy="194708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</a:t>
            </a:r>
            <a:r>
              <a:rPr lang="pt-BR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84A9828-A7CC-42A6-B379-0E232CEF4DEA}"/>
              </a:ext>
            </a:extLst>
          </p:cNvPr>
          <p:cNvSpPr/>
          <p:nvPr/>
        </p:nvSpPr>
        <p:spPr>
          <a:xfrm>
            <a:off x="2692383" y="4403020"/>
            <a:ext cx="6575357" cy="90418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 dirty="0"/>
              <a:t>Bibliotecas</a:t>
            </a:r>
            <a:endParaRPr lang="en-US" sz="1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21645CF-2133-464F-994A-AF4D594EC6F9}"/>
              </a:ext>
            </a:extLst>
          </p:cNvPr>
          <p:cNvSpPr/>
          <p:nvPr/>
        </p:nvSpPr>
        <p:spPr>
          <a:xfrm>
            <a:off x="2692383" y="3893990"/>
            <a:ext cx="6575357" cy="706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WebService SOAP (Serviços Externos)</a:t>
            </a:r>
            <a:endParaRPr lang="en-US" sz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77C9B14-9FC5-4A13-8536-546C59115061}"/>
              </a:ext>
            </a:extLst>
          </p:cNvPr>
          <p:cNvSpPr/>
          <p:nvPr/>
        </p:nvSpPr>
        <p:spPr>
          <a:xfrm>
            <a:off x="3419248" y="4587282"/>
            <a:ext cx="966556" cy="71992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 dirty="0"/>
              <a:t>Regras de negócio</a:t>
            </a:r>
            <a:endParaRPr lang="en-US" sz="1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599A31-2C47-4C8C-AB1D-4CBF528D276C}"/>
              </a:ext>
            </a:extLst>
          </p:cNvPr>
          <p:cNvSpPr/>
          <p:nvPr/>
        </p:nvSpPr>
        <p:spPr>
          <a:xfrm>
            <a:off x="2692383" y="4600598"/>
            <a:ext cx="726865" cy="70660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Acesso a dados</a:t>
            </a:r>
            <a:endParaRPr lang="en-US" sz="1200" dirty="0"/>
          </a:p>
        </p:txBody>
      </p:sp>
      <p:pic>
        <p:nvPicPr>
          <p:cNvPr id="8" name="Gráfico 7" descr="Banco de dados">
            <a:extLst>
              <a:ext uri="{FF2B5EF4-FFF2-40B4-BE49-F238E27FC236}">
                <a16:creationId xmlns:a16="http://schemas.microsoft.com/office/drawing/2014/main" id="{74F7C969-12F6-4D9A-B1EC-E75BE72B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8201" y="5307206"/>
            <a:ext cx="1055228" cy="8147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DDD14C6-72DA-47E4-8384-CF06473E7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7" y="1570388"/>
            <a:ext cx="2050673" cy="1025337"/>
          </a:xfrm>
          <a:prstGeom prst="rect">
            <a:avLst/>
          </a:prstGeom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DBAE386-BE28-415B-AAA2-809DAD52E641}"/>
              </a:ext>
            </a:extLst>
          </p:cNvPr>
          <p:cNvSpPr/>
          <p:nvPr/>
        </p:nvSpPr>
        <p:spPr>
          <a:xfrm>
            <a:off x="2692383" y="2652977"/>
            <a:ext cx="6575357" cy="481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User</a:t>
            </a:r>
            <a:r>
              <a:rPr lang="pt-BR" sz="1200" dirty="0"/>
              <a:t> interface</a:t>
            </a:r>
            <a:endParaRPr lang="en-US" sz="1200" dirty="0"/>
          </a:p>
        </p:txBody>
      </p:sp>
      <p:pic>
        <p:nvPicPr>
          <p:cNvPr id="18" name="Picture 2" descr="foxpro logo">
            <a:extLst>
              <a:ext uri="{FF2B5EF4-FFF2-40B4-BE49-F238E27FC236}">
                <a16:creationId xmlns:a16="http://schemas.microsoft.com/office/drawing/2014/main" id="{F25B230D-C582-4753-8947-03F2AB980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301" y="4609239"/>
            <a:ext cx="620263" cy="6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94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62D310A-5A22-4CFA-927A-DECC2ED3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105" y="538893"/>
            <a:ext cx="5963978" cy="578021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A32A359-5B56-46FD-A52A-2C63E550CB34}"/>
              </a:ext>
            </a:extLst>
          </p:cNvPr>
          <p:cNvSpPr/>
          <p:nvPr/>
        </p:nvSpPr>
        <p:spPr>
          <a:xfrm>
            <a:off x="2119188" y="4912383"/>
            <a:ext cx="6721811" cy="320511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811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0D6D790-EC90-4097-916E-53B4AEF3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6D2AB93-10D8-465B-97C3-54FEABE52F0A}"/>
              </a:ext>
            </a:extLst>
          </p:cNvPr>
          <p:cNvSpPr/>
          <p:nvPr/>
        </p:nvSpPr>
        <p:spPr>
          <a:xfrm>
            <a:off x="193489" y="5396910"/>
            <a:ext cx="11732622" cy="1079046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54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A2F4984-1340-4BB0-9AE9-124F31E0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4" y="1566144"/>
            <a:ext cx="11706231" cy="443382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13BB450-9D1A-4ACA-B354-283E01672991}"/>
              </a:ext>
            </a:extLst>
          </p:cNvPr>
          <p:cNvSpPr/>
          <p:nvPr/>
        </p:nvSpPr>
        <p:spPr>
          <a:xfrm>
            <a:off x="549148" y="3243532"/>
            <a:ext cx="8406962" cy="652063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A8F1FD5-FC37-4935-AAC8-358ACA66E38B}"/>
              </a:ext>
            </a:extLst>
          </p:cNvPr>
          <p:cNvSpPr/>
          <p:nvPr/>
        </p:nvSpPr>
        <p:spPr>
          <a:xfrm>
            <a:off x="549148" y="4185072"/>
            <a:ext cx="8406962" cy="652063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DB33C78-C515-4E54-902B-4FA70AA8FC29}"/>
              </a:ext>
            </a:extLst>
          </p:cNvPr>
          <p:cNvSpPr/>
          <p:nvPr/>
        </p:nvSpPr>
        <p:spPr>
          <a:xfrm>
            <a:off x="549147" y="4920920"/>
            <a:ext cx="11399968" cy="652063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836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7C933E-48A3-4F74-9809-130417FB8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6" b="184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2338E24-0DA3-48CD-B9DA-81455C42F634}"/>
              </a:ext>
            </a:extLst>
          </p:cNvPr>
          <p:cNvSpPr txBox="1"/>
          <p:nvPr/>
        </p:nvSpPr>
        <p:spPr>
          <a:xfrm>
            <a:off x="311084" y="3540946"/>
            <a:ext cx="8983745" cy="33432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7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Aceitar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o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legado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,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ele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faz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parte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da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nossa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vida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61035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349417D-522E-42F2-8B48-DEFE1A484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2" name="Imagem 1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CAEC35EC-C6FE-4DBF-9FDC-A9B23A568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2037"/>
            <a:ext cx="5721093" cy="429081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E6EE947-9620-4EB5-9DD2-5EB5956FFA83}"/>
              </a:ext>
            </a:extLst>
          </p:cNvPr>
          <p:cNvSpPr txBox="1"/>
          <p:nvPr/>
        </p:nvSpPr>
        <p:spPr>
          <a:xfrm>
            <a:off x="98156" y="1414021"/>
            <a:ext cx="7151055" cy="142344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Data</a:t>
            </a:r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-Driven-Design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553212-EF81-43D5-8F43-C6E1F366F267}"/>
              </a:ext>
            </a:extLst>
          </p:cNvPr>
          <p:cNvSpPr/>
          <p:nvPr/>
        </p:nvSpPr>
        <p:spPr>
          <a:xfrm>
            <a:off x="0" y="298366"/>
            <a:ext cx="43765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Cultura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4253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BE7F64-83E8-41FB-A430-569B72F4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75" y="303403"/>
            <a:ext cx="7387273" cy="646504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F839C2B-BD36-40A5-9C84-C422214C640E}"/>
              </a:ext>
            </a:extLst>
          </p:cNvPr>
          <p:cNvSpPr/>
          <p:nvPr/>
        </p:nvSpPr>
        <p:spPr>
          <a:xfrm>
            <a:off x="4970834" y="486383"/>
            <a:ext cx="2295728" cy="37937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7CAA63-999E-4540-8960-CA0CCD0023B4}"/>
              </a:ext>
            </a:extLst>
          </p:cNvPr>
          <p:cNvSpPr/>
          <p:nvPr/>
        </p:nvSpPr>
        <p:spPr>
          <a:xfrm>
            <a:off x="1689370" y="2509737"/>
            <a:ext cx="5791200" cy="1712067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08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13A7DC-A889-49BE-8BF8-29647A16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94" y="1052512"/>
            <a:ext cx="35909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17383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85FE32-16F7-4B5C-AECE-529A5073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46347"/>
            <a:ext cx="12192000" cy="555571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DE07696-855A-4A9D-AA71-26AB3A30702A}"/>
              </a:ext>
            </a:extLst>
          </p:cNvPr>
          <p:cNvSpPr/>
          <p:nvPr/>
        </p:nvSpPr>
        <p:spPr>
          <a:xfrm>
            <a:off x="400657" y="3524202"/>
            <a:ext cx="10321047" cy="700392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313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F6378F0-3291-4F7F-8B5B-EFF90311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08" y="281941"/>
            <a:ext cx="9022812" cy="648428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E1735A4-7490-452C-9328-372C16ABD3F5}"/>
              </a:ext>
            </a:extLst>
          </p:cNvPr>
          <p:cNvSpPr/>
          <p:nvPr/>
        </p:nvSpPr>
        <p:spPr>
          <a:xfrm>
            <a:off x="1421129" y="1145219"/>
            <a:ext cx="1296672" cy="3114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1770D-8DE7-4090-A754-E5145500F0C1}"/>
              </a:ext>
            </a:extLst>
          </p:cNvPr>
          <p:cNvSpPr/>
          <p:nvPr/>
        </p:nvSpPr>
        <p:spPr>
          <a:xfrm>
            <a:off x="1421128" y="4136595"/>
            <a:ext cx="8166835" cy="1909098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AF883E-363D-4138-9D7F-A042940E8D89}"/>
              </a:ext>
            </a:extLst>
          </p:cNvPr>
          <p:cNvSpPr/>
          <p:nvPr/>
        </p:nvSpPr>
        <p:spPr>
          <a:xfrm>
            <a:off x="1421128" y="1633491"/>
            <a:ext cx="8166835" cy="1909098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F20170-540A-4049-9E11-C4AA896E2BB2}"/>
              </a:ext>
            </a:extLst>
          </p:cNvPr>
          <p:cNvSpPr/>
          <p:nvPr/>
        </p:nvSpPr>
        <p:spPr>
          <a:xfrm>
            <a:off x="1421128" y="6262088"/>
            <a:ext cx="8166835" cy="396164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AC752BB-8BF9-40BB-91D7-4919D76F6A16}"/>
              </a:ext>
            </a:extLst>
          </p:cNvPr>
          <p:cNvSpPr/>
          <p:nvPr/>
        </p:nvSpPr>
        <p:spPr>
          <a:xfrm>
            <a:off x="1713229" y="360829"/>
            <a:ext cx="1169672" cy="3114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673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232149" y="3674653"/>
            <a:ext cx="9683619" cy="2349826"/>
          </a:xfrm>
        </p:spPr>
        <p:txBody>
          <a:bodyPr rtlCol="0"/>
          <a:lstStyle/>
          <a:p>
            <a:pPr algn="l"/>
            <a:r>
              <a:rPr lang="pt-BR" sz="4800" dirty="0"/>
              <a:t>File/New </a:t>
            </a:r>
            <a:r>
              <a:rPr lang="pt-BR" sz="4800" dirty="0" err="1"/>
              <a:t>Solution</a:t>
            </a:r>
            <a:r>
              <a:rPr lang="pt-BR" sz="4800" dirty="0"/>
              <a:t>! </a:t>
            </a:r>
            <a:br>
              <a:rPr lang="pt-BR" sz="4800" dirty="0"/>
            </a:br>
            <a:r>
              <a:rPr lang="pt-BR" sz="4800" dirty="0"/>
              <a:t>Arquitetura, </a:t>
            </a:r>
            <a:r>
              <a:rPr lang="pt-BR" sz="4800" dirty="0" err="1"/>
              <a:t>Coding</a:t>
            </a:r>
            <a:r>
              <a:rPr lang="pt-BR" sz="4800" dirty="0"/>
              <a:t>, Complexidade e Maturidade</a:t>
            </a:r>
            <a:endParaRPr lang="en-U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32149" y="5874665"/>
            <a:ext cx="5168900" cy="690562"/>
          </a:xfrm>
        </p:spPr>
        <p:txBody>
          <a:bodyPr rtlCol="0"/>
          <a:lstStyle/>
          <a:p>
            <a:pPr marL="0" indent="0" algn="l">
              <a:buNone/>
            </a:pPr>
            <a:r>
              <a:rPr lang="pt-BR" dirty="0"/>
              <a:t>RSNUG #5</a:t>
            </a:r>
            <a:endParaRPr lang="en-US" dirty="0"/>
          </a:p>
        </p:txBody>
      </p:sp>
      <p:sp>
        <p:nvSpPr>
          <p:cNvPr id="11" name="Oval 10" descr="Elemento Gráfico do Título da Capa (Mova-me)">
            <a:extLst>
              <a:ext uri="{FF2B5EF4-FFF2-40B4-BE49-F238E27FC236}">
                <a16:creationId xmlns:a16="http://schemas.microsoft.com/office/drawing/2014/main" id="{A185A67E-A75A-47A0-A846-3772FAE1B973}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grpSp>
        <p:nvGrpSpPr>
          <p:cNvPr id="21" name="Grupo 20" descr="Elemento Gráfico do Título da Capa (Mova-me)">
            <a:extLst>
              <a:ext uri="{FF2B5EF4-FFF2-40B4-BE49-F238E27FC236}">
                <a16:creationId xmlns:a16="http://schemas.microsoft.com/office/drawing/2014/main" id="{6178E4B4-24A5-4096-A3D1-F762B1F4BDB5}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grpSp>
        <p:nvGrpSpPr>
          <p:cNvPr id="22" name="Grupo 21" descr="Elemento Gráfico do Título da Capa (Gire-me)">
            <a:extLst>
              <a:ext uri="{FF2B5EF4-FFF2-40B4-BE49-F238E27FC236}">
                <a16:creationId xmlns:a16="http://schemas.microsoft.com/office/drawing/2014/main" id="{DCFF208F-FFDF-40EC-81E0-20313AC11446}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dirty="0"/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ector Reto 15" descr="elemento decorativo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550" y="0"/>
            <a:ext cx="0" cy="6791325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6">
            <a:extLst>
              <a:ext uri="{FF2B5EF4-FFF2-40B4-BE49-F238E27FC236}">
                <a16:creationId xmlns:a16="http://schemas.microsoft.com/office/drawing/2014/main" id="{4B053C37-BB65-494E-AF9B-E3BEF1424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063" y="283242"/>
            <a:ext cx="5126815" cy="36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49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E6C70A-8210-4C72-98BE-5E2C7552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08" y="281941"/>
            <a:ext cx="9022812" cy="648428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4F20170-540A-4049-9E11-C4AA896E2BB2}"/>
              </a:ext>
            </a:extLst>
          </p:cNvPr>
          <p:cNvSpPr/>
          <p:nvPr/>
        </p:nvSpPr>
        <p:spPr>
          <a:xfrm>
            <a:off x="2081914" y="4640895"/>
            <a:ext cx="5380497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ED25917-08B0-4779-87D0-A6CFFEE66E0D}"/>
              </a:ext>
            </a:extLst>
          </p:cNvPr>
          <p:cNvSpPr/>
          <p:nvPr/>
        </p:nvSpPr>
        <p:spPr>
          <a:xfrm>
            <a:off x="2081914" y="5079416"/>
            <a:ext cx="6916334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BD7937-5C5C-43ED-812B-F0F98D94C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45" y="1922233"/>
            <a:ext cx="9646309" cy="352646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B98C0BE-7CAA-4FCA-9CFC-C55A40C96EB0}"/>
              </a:ext>
            </a:extLst>
          </p:cNvPr>
          <p:cNvSpPr/>
          <p:nvPr/>
        </p:nvSpPr>
        <p:spPr>
          <a:xfrm>
            <a:off x="2006639" y="2152920"/>
            <a:ext cx="336663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6174CEA-7F48-4A4D-936C-7796991DF213}"/>
              </a:ext>
            </a:extLst>
          </p:cNvPr>
          <p:cNvSpPr/>
          <p:nvPr/>
        </p:nvSpPr>
        <p:spPr>
          <a:xfrm>
            <a:off x="1272845" y="2946343"/>
            <a:ext cx="964630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42C89DE-5725-4795-B529-ADF535DA6CE8}"/>
              </a:ext>
            </a:extLst>
          </p:cNvPr>
          <p:cNvSpPr/>
          <p:nvPr/>
        </p:nvSpPr>
        <p:spPr>
          <a:xfrm>
            <a:off x="1272844" y="3456863"/>
            <a:ext cx="964630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80C0AE-7F69-4C3F-B444-B9D17D21EE91}"/>
              </a:ext>
            </a:extLst>
          </p:cNvPr>
          <p:cNvSpPr/>
          <p:nvPr/>
        </p:nvSpPr>
        <p:spPr>
          <a:xfrm>
            <a:off x="1587499" y="4892176"/>
            <a:ext cx="3492501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013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57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ACF54CF-42C1-4C32-9717-069694FD1137}"/>
              </a:ext>
            </a:extLst>
          </p:cNvPr>
          <p:cNvSpPr/>
          <p:nvPr/>
        </p:nvSpPr>
        <p:spPr>
          <a:xfrm>
            <a:off x="1" y="0"/>
            <a:ext cx="5537200" cy="6858001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1E194EE-E9AA-4489-8123-5000D635369D}"/>
              </a:ext>
            </a:extLst>
          </p:cNvPr>
          <p:cNvSpPr/>
          <p:nvPr/>
        </p:nvSpPr>
        <p:spPr>
          <a:xfrm>
            <a:off x="7150100" y="1"/>
            <a:ext cx="5041899" cy="68580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5EC16D2-0823-4A33-83FB-EDA554F78966}"/>
              </a:ext>
            </a:extLst>
          </p:cNvPr>
          <p:cNvSpPr/>
          <p:nvPr/>
        </p:nvSpPr>
        <p:spPr>
          <a:xfrm>
            <a:off x="5537201" y="2971800"/>
            <a:ext cx="1612899" cy="38862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0B1270B-4C22-4446-921F-231ACCCC1F68}"/>
              </a:ext>
            </a:extLst>
          </p:cNvPr>
          <p:cNvSpPr/>
          <p:nvPr/>
        </p:nvSpPr>
        <p:spPr>
          <a:xfrm>
            <a:off x="5537200" y="0"/>
            <a:ext cx="1612899" cy="22479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2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DBDCE2CD-1AD5-4BDF-A817-DEA0378305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F6C624A-B5C2-4749-8D85-D47401C36D2B}"/>
              </a:ext>
            </a:extLst>
          </p:cNvPr>
          <p:cNvSpPr/>
          <p:nvPr/>
        </p:nvSpPr>
        <p:spPr>
          <a:xfrm>
            <a:off x="70394" y="461505"/>
            <a:ext cx="11826041" cy="968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4AC2373-040C-44AD-8FDC-F152DBD36209}"/>
              </a:ext>
            </a:extLst>
          </p:cNvPr>
          <p:cNvSpPr/>
          <p:nvPr/>
        </p:nvSpPr>
        <p:spPr>
          <a:xfrm>
            <a:off x="70395" y="1788919"/>
            <a:ext cx="5323642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AF90896-020F-4B19-B604-1EDF9F6FA066}"/>
              </a:ext>
            </a:extLst>
          </p:cNvPr>
          <p:cNvCxnSpPr>
            <a:cxnSpLocks/>
          </p:cNvCxnSpPr>
          <p:nvPr/>
        </p:nvCxnSpPr>
        <p:spPr>
          <a:xfrm>
            <a:off x="2623127" y="1429686"/>
            <a:ext cx="0" cy="3592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uxograma: Vários Documentos 5">
            <a:extLst>
              <a:ext uri="{FF2B5EF4-FFF2-40B4-BE49-F238E27FC236}">
                <a16:creationId xmlns:a16="http://schemas.microsoft.com/office/drawing/2014/main" id="{EB77686F-3E5E-47B0-8638-2B3831EB6F05}"/>
              </a:ext>
            </a:extLst>
          </p:cNvPr>
          <p:cNvSpPr/>
          <p:nvPr/>
        </p:nvSpPr>
        <p:spPr>
          <a:xfrm>
            <a:off x="2515515" y="2870538"/>
            <a:ext cx="1127300" cy="91998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FILA</a:t>
            </a:r>
            <a:endParaRPr lang="en-US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3B552DA-A9C9-4E08-9907-6C12CEEE258B}"/>
              </a:ext>
            </a:extLst>
          </p:cNvPr>
          <p:cNvCxnSpPr>
            <a:cxnSpLocks/>
          </p:cNvCxnSpPr>
          <p:nvPr/>
        </p:nvCxnSpPr>
        <p:spPr>
          <a:xfrm>
            <a:off x="3024676" y="3716627"/>
            <a:ext cx="0" cy="140130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D8D8210F-35AE-452A-A96A-0BA789E34111}"/>
              </a:ext>
            </a:extLst>
          </p:cNvPr>
          <p:cNvSpPr/>
          <p:nvPr/>
        </p:nvSpPr>
        <p:spPr>
          <a:xfrm>
            <a:off x="70394" y="3048819"/>
            <a:ext cx="1965667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051885B-D925-4D7F-9E33-CADEDAD929EE}"/>
              </a:ext>
            </a:extLst>
          </p:cNvPr>
          <p:cNvSpPr/>
          <p:nvPr/>
        </p:nvSpPr>
        <p:spPr>
          <a:xfrm>
            <a:off x="3428366" y="4036290"/>
            <a:ext cx="1965671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DAE3CAD-6609-40B9-8699-454A08420D40}"/>
              </a:ext>
            </a:extLst>
          </p:cNvPr>
          <p:cNvSpPr/>
          <p:nvPr/>
        </p:nvSpPr>
        <p:spPr>
          <a:xfrm>
            <a:off x="70394" y="5117931"/>
            <a:ext cx="5307197" cy="563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429771-1C64-43C2-A176-4B54FF58E611}"/>
              </a:ext>
            </a:extLst>
          </p:cNvPr>
          <p:cNvSpPr/>
          <p:nvPr/>
        </p:nvSpPr>
        <p:spPr>
          <a:xfrm>
            <a:off x="5978959" y="3716627"/>
            <a:ext cx="2545916" cy="5634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2CC405E-C360-45FD-9F58-45549EFC71A7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2036061" y="3330528"/>
            <a:ext cx="4794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7630DA9-6C89-48B5-B9E9-1850AB16DC58}"/>
              </a:ext>
            </a:extLst>
          </p:cNvPr>
          <p:cNvCxnSpPr>
            <a:cxnSpLocks/>
          </p:cNvCxnSpPr>
          <p:nvPr/>
        </p:nvCxnSpPr>
        <p:spPr>
          <a:xfrm>
            <a:off x="1053227" y="2616536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5417446-9CBD-48CC-983A-E0C04CF96D68}"/>
              </a:ext>
            </a:extLst>
          </p:cNvPr>
          <p:cNvCxnSpPr>
            <a:cxnSpLocks/>
          </p:cNvCxnSpPr>
          <p:nvPr/>
        </p:nvCxnSpPr>
        <p:spPr>
          <a:xfrm>
            <a:off x="4399379" y="4599709"/>
            <a:ext cx="0" cy="51822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82DCBC4-5D3B-463A-BBCB-7C3833537166}"/>
              </a:ext>
            </a:extLst>
          </p:cNvPr>
          <p:cNvCxnSpPr>
            <a:cxnSpLocks/>
          </p:cNvCxnSpPr>
          <p:nvPr/>
        </p:nvCxnSpPr>
        <p:spPr>
          <a:xfrm flipV="1">
            <a:off x="3642815" y="3315687"/>
            <a:ext cx="768386" cy="1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BB79BA9-36A3-41FC-9AF9-3CE67A18BBBA}"/>
              </a:ext>
            </a:extLst>
          </p:cNvPr>
          <p:cNvCxnSpPr>
            <a:cxnSpLocks/>
          </p:cNvCxnSpPr>
          <p:nvPr/>
        </p:nvCxnSpPr>
        <p:spPr>
          <a:xfrm>
            <a:off x="4394761" y="3315686"/>
            <a:ext cx="0" cy="720604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uxograma: Disco Magnético 33">
            <a:extLst>
              <a:ext uri="{FF2B5EF4-FFF2-40B4-BE49-F238E27FC236}">
                <a16:creationId xmlns:a16="http://schemas.microsoft.com/office/drawing/2014/main" id="{490A0E95-351B-4189-8C16-A71CF9DC9101}"/>
              </a:ext>
            </a:extLst>
          </p:cNvPr>
          <p:cNvSpPr/>
          <p:nvPr/>
        </p:nvSpPr>
        <p:spPr>
          <a:xfrm>
            <a:off x="2098330" y="6040582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SQL</a:t>
            </a:r>
            <a:endParaRPr lang="en-US" dirty="0"/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901B234-6C68-4263-9DC6-6F56FBD84FC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623127" y="5681350"/>
            <a:ext cx="5456" cy="3592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AF54CAED-4AFA-41D0-88B5-C311F2736288}"/>
              </a:ext>
            </a:extLst>
          </p:cNvPr>
          <p:cNvSpPr/>
          <p:nvPr/>
        </p:nvSpPr>
        <p:spPr>
          <a:xfrm>
            <a:off x="9117419" y="1788918"/>
            <a:ext cx="2779016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Fluxograma: Disco Magnético 37">
            <a:extLst>
              <a:ext uri="{FF2B5EF4-FFF2-40B4-BE49-F238E27FC236}">
                <a16:creationId xmlns:a16="http://schemas.microsoft.com/office/drawing/2014/main" id="{DED290EA-78A0-49DB-913C-A0A0C0BC8AFD}"/>
              </a:ext>
            </a:extLst>
          </p:cNvPr>
          <p:cNvSpPr/>
          <p:nvPr/>
        </p:nvSpPr>
        <p:spPr>
          <a:xfrm>
            <a:off x="10073929" y="5965335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NoSQL</a:t>
            </a:r>
            <a:endParaRPr lang="en-US" dirty="0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BBC06DAF-6613-42FF-9AA3-32DEC64FF16F}"/>
              </a:ext>
            </a:extLst>
          </p:cNvPr>
          <p:cNvCxnSpPr>
            <a:cxnSpLocks/>
          </p:cNvCxnSpPr>
          <p:nvPr/>
        </p:nvCxnSpPr>
        <p:spPr>
          <a:xfrm>
            <a:off x="10611670" y="2616535"/>
            <a:ext cx="0" cy="3348800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2104EE93-16F1-43E4-AEB0-995C123AA2DD}"/>
              </a:ext>
            </a:extLst>
          </p:cNvPr>
          <p:cNvCxnSpPr>
            <a:cxnSpLocks/>
          </p:cNvCxnSpPr>
          <p:nvPr/>
        </p:nvCxnSpPr>
        <p:spPr>
          <a:xfrm>
            <a:off x="10604182" y="1356636"/>
            <a:ext cx="0" cy="43228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A28510E8-1B55-4E8C-8B81-20E15A5E540B}"/>
              </a:ext>
            </a:extLst>
          </p:cNvPr>
          <p:cNvSpPr/>
          <p:nvPr/>
        </p:nvSpPr>
        <p:spPr>
          <a:xfrm>
            <a:off x="6004165" y="2684400"/>
            <a:ext cx="2385989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CC38656B-FB22-4B92-BD3B-CF35D3D49045}"/>
              </a:ext>
            </a:extLst>
          </p:cNvPr>
          <p:cNvCxnSpPr>
            <a:cxnSpLocks/>
          </p:cNvCxnSpPr>
          <p:nvPr/>
        </p:nvCxnSpPr>
        <p:spPr>
          <a:xfrm flipV="1">
            <a:off x="3642815" y="2966110"/>
            <a:ext cx="2340599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34CA1981-3FE9-4F9A-8146-E1E839978B57}"/>
              </a:ext>
            </a:extLst>
          </p:cNvPr>
          <p:cNvCxnSpPr>
            <a:cxnSpLocks/>
          </p:cNvCxnSpPr>
          <p:nvPr/>
        </p:nvCxnSpPr>
        <p:spPr>
          <a:xfrm>
            <a:off x="7171956" y="3284344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2F30177-AA63-457B-B6FF-83AE6492D218}"/>
              </a:ext>
            </a:extLst>
          </p:cNvPr>
          <p:cNvCxnSpPr>
            <a:cxnSpLocks/>
          </p:cNvCxnSpPr>
          <p:nvPr/>
        </p:nvCxnSpPr>
        <p:spPr>
          <a:xfrm>
            <a:off x="7171956" y="6396495"/>
            <a:ext cx="2894384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0998467D-BBC1-4919-88EF-7EC936BE0332}"/>
              </a:ext>
            </a:extLst>
          </p:cNvPr>
          <p:cNvCxnSpPr>
            <a:cxnSpLocks/>
          </p:cNvCxnSpPr>
          <p:nvPr/>
        </p:nvCxnSpPr>
        <p:spPr>
          <a:xfrm>
            <a:off x="7171956" y="4300019"/>
            <a:ext cx="0" cy="2104209"/>
          </a:xfrm>
          <a:prstGeom prst="straightConnector1">
            <a:avLst/>
          </a:prstGeom>
          <a:ln w="444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6592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A8AE1E5E-07B0-4930-874E-9E9D159C07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5745035-BA94-4C6D-ABCB-0D7567C26CC1}"/>
              </a:ext>
            </a:extLst>
          </p:cNvPr>
          <p:cNvSpPr/>
          <p:nvPr/>
        </p:nvSpPr>
        <p:spPr>
          <a:xfrm>
            <a:off x="70394" y="461505"/>
            <a:ext cx="11826041" cy="968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4AC2373-040C-44AD-8FDC-F152DBD36209}"/>
              </a:ext>
            </a:extLst>
          </p:cNvPr>
          <p:cNvSpPr/>
          <p:nvPr/>
        </p:nvSpPr>
        <p:spPr>
          <a:xfrm>
            <a:off x="70395" y="1788919"/>
            <a:ext cx="5323642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AF90896-020F-4B19-B604-1EDF9F6FA066}"/>
              </a:ext>
            </a:extLst>
          </p:cNvPr>
          <p:cNvCxnSpPr>
            <a:cxnSpLocks/>
          </p:cNvCxnSpPr>
          <p:nvPr/>
        </p:nvCxnSpPr>
        <p:spPr>
          <a:xfrm>
            <a:off x="2623127" y="1356636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uxograma: Vários Documentos 5">
            <a:extLst>
              <a:ext uri="{FF2B5EF4-FFF2-40B4-BE49-F238E27FC236}">
                <a16:creationId xmlns:a16="http://schemas.microsoft.com/office/drawing/2014/main" id="{EB77686F-3E5E-47B0-8638-2B3831EB6F05}"/>
              </a:ext>
            </a:extLst>
          </p:cNvPr>
          <p:cNvSpPr/>
          <p:nvPr/>
        </p:nvSpPr>
        <p:spPr>
          <a:xfrm>
            <a:off x="2515515" y="2870538"/>
            <a:ext cx="1127300" cy="91998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FILA</a:t>
            </a:r>
            <a:endParaRPr lang="en-US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3B552DA-A9C9-4E08-9907-6C12CEEE258B}"/>
              </a:ext>
            </a:extLst>
          </p:cNvPr>
          <p:cNvCxnSpPr>
            <a:cxnSpLocks/>
          </p:cNvCxnSpPr>
          <p:nvPr/>
        </p:nvCxnSpPr>
        <p:spPr>
          <a:xfrm>
            <a:off x="3024676" y="3716627"/>
            <a:ext cx="0" cy="140130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D8D8210F-35AE-452A-A96A-0BA789E34111}"/>
              </a:ext>
            </a:extLst>
          </p:cNvPr>
          <p:cNvSpPr/>
          <p:nvPr/>
        </p:nvSpPr>
        <p:spPr>
          <a:xfrm>
            <a:off x="70394" y="3048819"/>
            <a:ext cx="1965667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051885B-D925-4D7F-9E33-CADEDAD929EE}"/>
              </a:ext>
            </a:extLst>
          </p:cNvPr>
          <p:cNvSpPr/>
          <p:nvPr/>
        </p:nvSpPr>
        <p:spPr>
          <a:xfrm>
            <a:off x="3428366" y="4036290"/>
            <a:ext cx="1965671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DAE3CAD-6609-40B9-8699-454A08420D40}"/>
              </a:ext>
            </a:extLst>
          </p:cNvPr>
          <p:cNvSpPr/>
          <p:nvPr/>
        </p:nvSpPr>
        <p:spPr>
          <a:xfrm>
            <a:off x="70394" y="5117931"/>
            <a:ext cx="5307197" cy="563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429771-1C64-43C2-A176-4B54FF58E611}"/>
              </a:ext>
            </a:extLst>
          </p:cNvPr>
          <p:cNvSpPr/>
          <p:nvPr/>
        </p:nvSpPr>
        <p:spPr>
          <a:xfrm>
            <a:off x="5978958" y="3714751"/>
            <a:ext cx="2479241" cy="5652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2CC405E-C360-45FD-9F58-45549EFC71A7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2036061" y="3330528"/>
            <a:ext cx="4794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7630DA9-6C89-48B5-B9E9-1850AB16DC58}"/>
              </a:ext>
            </a:extLst>
          </p:cNvPr>
          <p:cNvCxnSpPr>
            <a:cxnSpLocks/>
          </p:cNvCxnSpPr>
          <p:nvPr/>
        </p:nvCxnSpPr>
        <p:spPr>
          <a:xfrm>
            <a:off x="1053227" y="2616536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5417446-9CBD-48CC-983A-E0C04CF96D68}"/>
              </a:ext>
            </a:extLst>
          </p:cNvPr>
          <p:cNvCxnSpPr>
            <a:cxnSpLocks/>
          </p:cNvCxnSpPr>
          <p:nvPr/>
        </p:nvCxnSpPr>
        <p:spPr>
          <a:xfrm>
            <a:off x="4399379" y="4599709"/>
            <a:ext cx="0" cy="51822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82DCBC4-5D3B-463A-BBCB-7C3833537166}"/>
              </a:ext>
            </a:extLst>
          </p:cNvPr>
          <p:cNvCxnSpPr>
            <a:cxnSpLocks/>
          </p:cNvCxnSpPr>
          <p:nvPr/>
        </p:nvCxnSpPr>
        <p:spPr>
          <a:xfrm flipV="1">
            <a:off x="3642815" y="3315687"/>
            <a:ext cx="768386" cy="1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BB79BA9-36A3-41FC-9AF9-3CE67A18BBBA}"/>
              </a:ext>
            </a:extLst>
          </p:cNvPr>
          <p:cNvCxnSpPr>
            <a:cxnSpLocks/>
          </p:cNvCxnSpPr>
          <p:nvPr/>
        </p:nvCxnSpPr>
        <p:spPr>
          <a:xfrm>
            <a:off x="4394761" y="3315686"/>
            <a:ext cx="0" cy="720604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uxograma: Disco Magnético 33">
            <a:extLst>
              <a:ext uri="{FF2B5EF4-FFF2-40B4-BE49-F238E27FC236}">
                <a16:creationId xmlns:a16="http://schemas.microsoft.com/office/drawing/2014/main" id="{490A0E95-351B-4189-8C16-A71CF9DC9101}"/>
              </a:ext>
            </a:extLst>
          </p:cNvPr>
          <p:cNvSpPr/>
          <p:nvPr/>
        </p:nvSpPr>
        <p:spPr>
          <a:xfrm>
            <a:off x="2098330" y="6040582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SQL</a:t>
            </a:r>
            <a:endParaRPr lang="en-US" dirty="0"/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901B234-6C68-4263-9DC6-6F56FBD84FC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623127" y="5681350"/>
            <a:ext cx="5456" cy="3592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AF54CAED-4AFA-41D0-88B5-C311F2736288}"/>
              </a:ext>
            </a:extLst>
          </p:cNvPr>
          <p:cNvSpPr/>
          <p:nvPr/>
        </p:nvSpPr>
        <p:spPr>
          <a:xfrm>
            <a:off x="9117419" y="1788918"/>
            <a:ext cx="2779016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Dapper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Fluxograma: Disco Magnético 37">
            <a:extLst>
              <a:ext uri="{FF2B5EF4-FFF2-40B4-BE49-F238E27FC236}">
                <a16:creationId xmlns:a16="http://schemas.microsoft.com/office/drawing/2014/main" id="{DED290EA-78A0-49DB-913C-A0A0C0BC8AFD}"/>
              </a:ext>
            </a:extLst>
          </p:cNvPr>
          <p:cNvSpPr/>
          <p:nvPr/>
        </p:nvSpPr>
        <p:spPr>
          <a:xfrm>
            <a:off x="10073929" y="5965335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NoSQL</a:t>
            </a:r>
            <a:endParaRPr lang="en-US" dirty="0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BBC06DAF-6613-42FF-9AA3-32DEC64FF16F}"/>
              </a:ext>
            </a:extLst>
          </p:cNvPr>
          <p:cNvCxnSpPr>
            <a:cxnSpLocks/>
          </p:cNvCxnSpPr>
          <p:nvPr/>
        </p:nvCxnSpPr>
        <p:spPr>
          <a:xfrm>
            <a:off x="10611670" y="2616535"/>
            <a:ext cx="0" cy="3348800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2104EE93-16F1-43E4-AEB0-995C123AA2DD}"/>
              </a:ext>
            </a:extLst>
          </p:cNvPr>
          <p:cNvCxnSpPr>
            <a:cxnSpLocks/>
          </p:cNvCxnSpPr>
          <p:nvPr/>
        </p:nvCxnSpPr>
        <p:spPr>
          <a:xfrm>
            <a:off x="10604182" y="1356636"/>
            <a:ext cx="0" cy="43228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A28510E8-1B55-4E8C-8B81-20E15A5E540B}"/>
              </a:ext>
            </a:extLst>
          </p:cNvPr>
          <p:cNvSpPr/>
          <p:nvPr/>
        </p:nvSpPr>
        <p:spPr>
          <a:xfrm>
            <a:off x="6004165" y="2684400"/>
            <a:ext cx="2385989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CC38656B-FB22-4B92-BD3B-CF35D3D49045}"/>
              </a:ext>
            </a:extLst>
          </p:cNvPr>
          <p:cNvCxnSpPr>
            <a:cxnSpLocks/>
          </p:cNvCxnSpPr>
          <p:nvPr/>
        </p:nvCxnSpPr>
        <p:spPr>
          <a:xfrm flipV="1">
            <a:off x="3642815" y="2966110"/>
            <a:ext cx="2340599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34CA1981-3FE9-4F9A-8146-E1E839978B57}"/>
              </a:ext>
            </a:extLst>
          </p:cNvPr>
          <p:cNvCxnSpPr>
            <a:cxnSpLocks/>
          </p:cNvCxnSpPr>
          <p:nvPr/>
        </p:nvCxnSpPr>
        <p:spPr>
          <a:xfrm>
            <a:off x="7171956" y="3284344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2F30177-AA63-457B-B6FF-83AE6492D218}"/>
              </a:ext>
            </a:extLst>
          </p:cNvPr>
          <p:cNvCxnSpPr>
            <a:cxnSpLocks/>
          </p:cNvCxnSpPr>
          <p:nvPr/>
        </p:nvCxnSpPr>
        <p:spPr>
          <a:xfrm>
            <a:off x="7171956" y="6396495"/>
            <a:ext cx="2894384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0998467D-BBC1-4919-88EF-7EC936BE0332}"/>
              </a:ext>
            </a:extLst>
          </p:cNvPr>
          <p:cNvCxnSpPr>
            <a:cxnSpLocks/>
          </p:cNvCxnSpPr>
          <p:nvPr/>
        </p:nvCxnSpPr>
        <p:spPr>
          <a:xfrm>
            <a:off x="7171956" y="4300019"/>
            <a:ext cx="0" cy="2104209"/>
          </a:xfrm>
          <a:prstGeom prst="straightConnector1">
            <a:avLst/>
          </a:prstGeom>
          <a:ln w="444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D27A9EF4-70EE-4AAC-946E-61C712211C95}"/>
              </a:ext>
            </a:extLst>
          </p:cNvPr>
          <p:cNvSpPr/>
          <p:nvPr/>
        </p:nvSpPr>
        <p:spPr>
          <a:xfrm>
            <a:off x="70394" y="461504"/>
            <a:ext cx="5323641" cy="6306359"/>
          </a:xfrm>
          <a:prstGeom prst="rect">
            <a:avLst/>
          </a:prstGeom>
          <a:solidFill>
            <a:schemeClr val="accent4">
              <a:lumMod val="60000"/>
              <a:lumOff val="4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000" b="1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COMANDO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C4F4D55-0F5F-4DAA-9349-2329614C0F06}"/>
              </a:ext>
            </a:extLst>
          </p:cNvPr>
          <p:cNvSpPr/>
          <p:nvPr/>
        </p:nvSpPr>
        <p:spPr>
          <a:xfrm>
            <a:off x="5978958" y="438676"/>
            <a:ext cx="5913020" cy="6306359"/>
          </a:xfrm>
          <a:prstGeom prst="rect">
            <a:avLst/>
          </a:prstGeom>
          <a:solidFill>
            <a:schemeClr val="accent4">
              <a:lumMod val="60000"/>
              <a:lumOff val="4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000" b="1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CONSULTA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46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 69">
            <a:extLst>
              <a:ext uri="{FF2B5EF4-FFF2-40B4-BE49-F238E27FC236}">
                <a16:creationId xmlns:a16="http://schemas.microsoft.com/office/drawing/2014/main" id="{3E0EDDAD-4054-400E-B574-E9731FB68A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9C82EF-3EC7-4FBE-8731-D4F3F7AE53B5}"/>
              </a:ext>
            </a:extLst>
          </p:cNvPr>
          <p:cNvSpPr/>
          <p:nvPr/>
        </p:nvSpPr>
        <p:spPr>
          <a:xfrm>
            <a:off x="3348649" y="2076618"/>
            <a:ext cx="5143309" cy="27047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2F39437-0B0D-46AB-8380-AD7902E622F8}"/>
              </a:ext>
            </a:extLst>
          </p:cNvPr>
          <p:cNvGrpSpPr/>
          <p:nvPr/>
        </p:nvGrpSpPr>
        <p:grpSpPr>
          <a:xfrm>
            <a:off x="6384534" y="2199407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02AC1E13-DD96-42F3-AAA6-3FBFC91C6188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API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1662B0D-5C32-4681-8AAA-E0B5EF084C2B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0ED0301-38B9-4C01-BEC9-1BF95FD6C011}"/>
              </a:ext>
            </a:extLst>
          </p:cNvPr>
          <p:cNvGrpSpPr/>
          <p:nvPr/>
        </p:nvGrpSpPr>
        <p:grpSpPr>
          <a:xfrm>
            <a:off x="6335768" y="2268050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9C35F73-87C4-46B8-8980-A57D570937F4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API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BC8F56A0-D84B-422E-8390-A6CF17EB4A4A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9BBEDC40-10A1-456B-8661-590DD70CE72A}"/>
              </a:ext>
            </a:extLst>
          </p:cNvPr>
          <p:cNvSpPr/>
          <p:nvPr/>
        </p:nvSpPr>
        <p:spPr>
          <a:xfrm>
            <a:off x="5576883" y="3406968"/>
            <a:ext cx="2090772" cy="1898465"/>
          </a:xfrm>
          <a:prstGeom prst="rect">
            <a:avLst/>
          </a:prstGeom>
          <a:solidFill>
            <a:schemeClr val="accent4">
              <a:shade val="80000"/>
              <a:satMod val="150000"/>
              <a:alpha val="37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621D382-4DE0-4B38-874B-03764ECF6875}"/>
              </a:ext>
            </a:extLst>
          </p:cNvPr>
          <p:cNvSpPr/>
          <p:nvPr/>
        </p:nvSpPr>
        <p:spPr>
          <a:xfrm>
            <a:off x="5522944" y="3445736"/>
            <a:ext cx="2090772" cy="1898465"/>
          </a:xfrm>
          <a:prstGeom prst="rect">
            <a:avLst/>
          </a:prstGeom>
          <a:solidFill>
            <a:schemeClr val="accent4">
              <a:shade val="80000"/>
              <a:satMod val="150000"/>
              <a:alpha val="37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80E8E5A-4C20-4B50-A9A5-472CD385B31F}"/>
              </a:ext>
            </a:extLst>
          </p:cNvPr>
          <p:cNvSpPr/>
          <p:nvPr/>
        </p:nvSpPr>
        <p:spPr>
          <a:xfrm>
            <a:off x="5477154" y="3514021"/>
            <a:ext cx="2090772" cy="1898465"/>
          </a:xfrm>
          <a:prstGeom prst="rect">
            <a:avLst/>
          </a:prstGeom>
          <a:solidFill>
            <a:schemeClr val="accent4">
              <a:shade val="80000"/>
              <a:satMod val="1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170D52C-6943-4BC8-8635-614605E46A15}"/>
              </a:ext>
            </a:extLst>
          </p:cNvPr>
          <p:cNvGrpSpPr/>
          <p:nvPr/>
        </p:nvGrpSpPr>
        <p:grpSpPr>
          <a:xfrm>
            <a:off x="6039747" y="1331006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6481769-DCFD-4891-AFFF-3AFA12B6C4FA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7CA295-B186-451D-ADC0-FC6E9FA6037F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A9AEE42-B44D-4ACD-B76C-A43778111BD1}"/>
              </a:ext>
            </a:extLst>
          </p:cNvPr>
          <p:cNvSpPr txBox="1"/>
          <p:nvPr/>
        </p:nvSpPr>
        <p:spPr>
          <a:xfrm>
            <a:off x="3300581" y="1594482"/>
            <a:ext cx="14590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Apresentação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0CE4B9-201E-4FA3-BE14-1642093FA280}"/>
              </a:ext>
            </a:extLst>
          </p:cNvPr>
          <p:cNvCxnSpPr/>
          <p:nvPr/>
        </p:nvCxnSpPr>
        <p:spPr>
          <a:xfrm>
            <a:off x="3403666" y="2062276"/>
            <a:ext cx="5143309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D09CCB4-CE92-4266-A9C2-475E84E4A20A}"/>
              </a:ext>
            </a:extLst>
          </p:cNvPr>
          <p:cNvGrpSpPr/>
          <p:nvPr/>
        </p:nvGrpSpPr>
        <p:grpSpPr>
          <a:xfrm>
            <a:off x="6277915" y="2308762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021A2A04-15E8-4472-A7F5-17DF22CA3E76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API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90191C2-8B6E-4A6D-A3B9-A817FB16333D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335A0C-45D2-437E-895D-80E1EE3C07DF}"/>
              </a:ext>
            </a:extLst>
          </p:cNvPr>
          <p:cNvSpPr txBox="1"/>
          <p:nvPr/>
        </p:nvSpPr>
        <p:spPr>
          <a:xfrm>
            <a:off x="3403666" y="2774943"/>
            <a:ext cx="10935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D9BBEC7-EF83-4A46-8171-951E994E288D}"/>
              </a:ext>
            </a:extLst>
          </p:cNvPr>
          <p:cNvCxnSpPr/>
          <p:nvPr/>
        </p:nvCxnSpPr>
        <p:spPr>
          <a:xfrm>
            <a:off x="3403666" y="3336890"/>
            <a:ext cx="5143309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4D27320-F972-4805-BD56-53573B4B9AD6}"/>
              </a:ext>
            </a:extLst>
          </p:cNvPr>
          <p:cNvCxnSpPr>
            <a:stCxn id="65" idx="2"/>
            <a:endCxn id="19" idx="0"/>
          </p:cNvCxnSpPr>
          <p:nvPr/>
        </p:nvCxnSpPr>
        <p:spPr>
          <a:xfrm>
            <a:off x="6061197" y="1787148"/>
            <a:ext cx="339182" cy="521615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B702852-171D-4F9C-8777-DAA6B6BE0EBF}"/>
              </a:ext>
            </a:extLst>
          </p:cNvPr>
          <p:cNvSpPr txBox="1"/>
          <p:nvPr/>
        </p:nvSpPr>
        <p:spPr>
          <a:xfrm>
            <a:off x="3403666" y="4303375"/>
            <a:ext cx="95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F3670150-D8DB-42AC-962E-F33BB8B95AC4}"/>
              </a:ext>
            </a:extLst>
          </p:cNvPr>
          <p:cNvCxnSpPr/>
          <p:nvPr/>
        </p:nvCxnSpPr>
        <p:spPr>
          <a:xfrm>
            <a:off x="3403666" y="4781380"/>
            <a:ext cx="5143309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F1416AE-836D-4445-954F-D9D791884637}"/>
              </a:ext>
            </a:extLst>
          </p:cNvPr>
          <p:cNvGrpSpPr/>
          <p:nvPr/>
        </p:nvGrpSpPr>
        <p:grpSpPr>
          <a:xfrm>
            <a:off x="6758025" y="4348006"/>
            <a:ext cx="580830" cy="380309"/>
            <a:chOff x="7198446" y="3865979"/>
            <a:chExt cx="774440" cy="507078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D343B2AE-0C19-440C-8EA0-9AAEB802B903}"/>
                </a:ext>
              </a:extLst>
            </p:cNvPr>
            <p:cNvSpPr/>
            <p:nvPr/>
          </p:nvSpPr>
          <p:spPr>
            <a:xfrm>
              <a:off x="7198446" y="3981172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Domain</a:t>
              </a:r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BA5EFDD2-4B5F-4FE6-9B60-00E6DA434E0D}"/>
                </a:ext>
              </a:extLst>
            </p:cNvPr>
            <p:cNvSpPr/>
            <p:nvPr/>
          </p:nvSpPr>
          <p:spPr>
            <a:xfrm>
              <a:off x="7641772" y="3865979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F9FBB4E-D201-45A4-85F7-4F983D95CCED}"/>
              </a:ext>
            </a:extLst>
          </p:cNvPr>
          <p:cNvGrpSpPr/>
          <p:nvPr/>
        </p:nvGrpSpPr>
        <p:grpSpPr>
          <a:xfrm>
            <a:off x="6731295" y="3859618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80F9A606-E78A-4441-BA16-7F24BB77DA1F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Services</a:t>
              </a:r>
              <a:endParaRPr lang="pt-BR" dirty="0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A62DE70-412B-44FD-B7DF-C57522BE36C4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18CDB08-C204-4B17-A876-1A09DAE4779D}"/>
              </a:ext>
            </a:extLst>
          </p:cNvPr>
          <p:cNvSpPr txBox="1"/>
          <p:nvPr/>
        </p:nvSpPr>
        <p:spPr>
          <a:xfrm>
            <a:off x="3434969" y="4784777"/>
            <a:ext cx="14366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Infraestrutura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D1B2881-4C63-49BF-BA70-2C2F7ACB0B64}"/>
              </a:ext>
            </a:extLst>
          </p:cNvPr>
          <p:cNvGrpSpPr/>
          <p:nvPr/>
        </p:nvGrpSpPr>
        <p:grpSpPr>
          <a:xfrm>
            <a:off x="6620577" y="4927043"/>
            <a:ext cx="86384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3CF9A03-1910-4AE0-B642-A57430753A42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Repositórios</a:t>
              </a:r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70E91191-9BDC-4F2C-9CBE-1B39B403AAC2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E7F63602-976F-4B55-90D6-629C2267EA97}"/>
              </a:ext>
            </a:extLst>
          </p:cNvPr>
          <p:cNvCxnSpPr>
            <a:stCxn id="46" idx="2"/>
            <a:endCxn id="33" idx="1"/>
          </p:cNvCxnSpPr>
          <p:nvPr/>
        </p:nvCxnSpPr>
        <p:spPr>
          <a:xfrm>
            <a:off x="5909163" y="4482437"/>
            <a:ext cx="711414" cy="682538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ilindro 35">
            <a:extLst>
              <a:ext uri="{FF2B5EF4-FFF2-40B4-BE49-F238E27FC236}">
                <a16:creationId xmlns:a16="http://schemas.microsoft.com/office/drawing/2014/main" id="{61024197-8C9C-46D4-9BA5-2B147820B56E}"/>
              </a:ext>
            </a:extLst>
          </p:cNvPr>
          <p:cNvSpPr/>
          <p:nvPr/>
        </p:nvSpPr>
        <p:spPr>
          <a:xfrm>
            <a:off x="7734636" y="5600299"/>
            <a:ext cx="706794" cy="3778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have Esquerda 36">
            <a:extLst>
              <a:ext uri="{FF2B5EF4-FFF2-40B4-BE49-F238E27FC236}">
                <a16:creationId xmlns:a16="http://schemas.microsoft.com/office/drawing/2014/main" id="{FCE0FF7A-B2EB-4857-8C0D-550350F4B873}"/>
              </a:ext>
            </a:extLst>
          </p:cNvPr>
          <p:cNvSpPr/>
          <p:nvPr/>
        </p:nvSpPr>
        <p:spPr>
          <a:xfrm>
            <a:off x="3138710" y="2062276"/>
            <a:ext cx="209939" cy="271910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96EB26F-FC19-4153-8398-5AB7436CFEED}"/>
              </a:ext>
            </a:extLst>
          </p:cNvPr>
          <p:cNvSpPr txBox="1"/>
          <p:nvPr/>
        </p:nvSpPr>
        <p:spPr>
          <a:xfrm>
            <a:off x="2132006" y="3203361"/>
            <a:ext cx="9428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Negócio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2D37063-E939-47CB-B82B-4F53BDB2CF05}"/>
              </a:ext>
            </a:extLst>
          </p:cNvPr>
          <p:cNvGrpSpPr/>
          <p:nvPr/>
        </p:nvGrpSpPr>
        <p:grpSpPr>
          <a:xfrm>
            <a:off x="5576883" y="4005341"/>
            <a:ext cx="664561" cy="477097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D6346D1D-6D7C-49F8-B902-CC651865EDF8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 err="1"/>
                <a:t>Command</a:t>
              </a:r>
              <a:r>
                <a:rPr lang="pt-BR" sz="900" dirty="0"/>
                <a:t> </a:t>
              </a:r>
              <a:r>
                <a:rPr lang="pt-BR" sz="900" dirty="0" err="1"/>
                <a:t>Handler</a:t>
              </a:r>
              <a:endParaRPr lang="pt-BR" dirty="0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C9F9AA69-A7A4-4775-A331-C6EB5D18DD57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50C25C04-D478-4169-85AD-B5E2475E9322}"/>
              </a:ext>
            </a:extLst>
          </p:cNvPr>
          <p:cNvCxnSpPr>
            <a:stCxn id="46" idx="3"/>
            <a:endCxn id="29" idx="1"/>
          </p:cNvCxnSpPr>
          <p:nvPr/>
        </p:nvCxnSpPr>
        <p:spPr>
          <a:xfrm flipV="1">
            <a:off x="6241444" y="4097550"/>
            <a:ext cx="489851" cy="202724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4E76E08-9CFA-4161-A75F-0C66F61F9BB1}"/>
              </a:ext>
            </a:extLst>
          </p:cNvPr>
          <p:cNvCxnSpPr>
            <a:stCxn id="46" idx="3"/>
            <a:endCxn id="26" idx="1"/>
          </p:cNvCxnSpPr>
          <p:nvPr/>
        </p:nvCxnSpPr>
        <p:spPr>
          <a:xfrm>
            <a:off x="6241443" y="4300273"/>
            <a:ext cx="516582" cy="281085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3EE6ED9F-6A46-4128-9D8B-84E71D023419}"/>
              </a:ext>
            </a:extLst>
          </p:cNvPr>
          <p:cNvCxnSpPr>
            <a:cxnSpLocks/>
            <a:stCxn id="18" idx="2"/>
            <a:endCxn id="46" idx="0"/>
          </p:cNvCxnSpPr>
          <p:nvPr/>
        </p:nvCxnSpPr>
        <p:spPr>
          <a:xfrm flipH="1">
            <a:off x="5909164" y="2693650"/>
            <a:ext cx="659166" cy="1424460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96EF337B-C5C4-4A1C-BBA5-8741B2D7E272}"/>
              </a:ext>
            </a:extLst>
          </p:cNvPr>
          <p:cNvCxnSpPr>
            <a:stCxn id="33" idx="2"/>
            <a:endCxn id="36" idx="2"/>
          </p:cNvCxnSpPr>
          <p:nvPr/>
        </p:nvCxnSpPr>
        <p:spPr>
          <a:xfrm>
            <a:off x="7052498" y="5311931"/>
            <a:ext cx="682139" cy="477313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B1E5FE51-9FF7-442F-8A25-74547BB2C4AB}"/>
              </a:ext>
            </a:extLst>
          </p:cNvPr>
          <p:cNvGrpSpPr/>
          <p:nvPr/>
        </p:nvGrpSpPr>
        <p:grpSpPr>
          <a:xfrm>
            <a:off x="7753690" y="3758187"/>
            <a:ext cx="664561" cy="477097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C2425256-830F-431B-BC14-6DB2ACED651E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Query</a:t>
              </a:r>
              <a:endParaRPr lang="pt-BR" dirty="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E5E18693-8D84-4BE5-9EB8-845DD7056A99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68232CF9-52FC-4EF8-A649-8FB7CEE88388}"/>
              </a:ext>
            </a:extLst>
          </p:cNvPr>
          <p:cNvCxnSpPr>
            <a:stCxn id="36" idx="1"/>
            <a:endCxn id="57" idx="2"/>
          </p:cNvCxnSpPr>
          <p:nvPr/>
        </p:nvCxnSpPr>
        <p:spPr>
          <a:xfrm flipH="1" flipV="1">
            <a:off x="8085971" y="4235284"/>
            <a:ext cx="2063" cy="1365015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BF13E88-90B9-4A0A-8D69-146C7DCC7DD0}"/>
              </a:ext>
            </a:extLst>
          </p:cNvPr>
          <p:cNvCxnSpPr>
            <a:cxnSpLocks/>
            <a:stCxn id="58" idx="0"/>
            <a:endCxn id="18" idx="2"/>
          </p:cNvCxnSpPr>
          <p:nvPr/>
        </p:nvCxnSpPr>
        <p:spPr>
          <a:xfrm flipH="1" flipV="1">
            <a:off x="6568330" y="2693650"/>
            <a:ext cx="1325478" cy="1064537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53333329-807C-4379-B949-1832D53A382D}"/>
              </a:ext>
            </a:extLst>
          </p:cNvPr>
          <p:cNvSpPr txBox="1"/>
          <p:nvPr/>
        </p:nvSpPr>
        <p:spPr>
          <a:xfrm>
            <a:off x="5050383" y="175089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/>
              <a:t>InputModel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277F72DD-3E49-4215-9D1C-B35565ED1011}"/>
              </a:ext>
            </a:extLst>
          </p:cNvPr>
          <p:cNvCxnSpPr>
            <a:stCxn id="19" idx="0"/>
            <a:endCxn id="68" idx="2"/>
          </p:cNvCxnSpPr>
          <p:nvPr/>
        </p:nvCxnSpPr>
        <p:spPr>
          <a:xfrm flipV="1">
            <a:off x="6400379" y="1788262"/>
            <a:ext cx="303143" cy="520501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8518130-00D0-44FE-A8C5-ADF68220F19B}"/>
              </a:ext>
            </a:extLst>
          </p:cNvPr>
          <p:cNvSpPr txBox="1"/>
          <p:nvPr/>
        </p:nvSpPr>
        <p:spPr>
          <a:xfrm>
            <a:off x="6848336" y="1763624"/>
            <a:ext cx="978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/>
              <a:t>ViewModel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616A7E95-FF20-4213-96FC-64E3DCBBF596}"/>
              </a:ext>
            </a:extLst>
          </p:cNvPr>
          <p:cNvGrpSpPr/>
          <p:nvPr/>
        </p:nvGrpSpPr>
        <p:grpSpPr>
          <a:xfrm>
            <a:off x="5909163" y="1611215"/>
            <a:ext cx="304069" cy="175933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1696D285-5799-476F-9B82-A42F450142D7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9D9E99AE-1742-4D90-B46C-D628BD02891C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6A575674-554A-42AC-A137-9C7DC58C5949}"/>
              </a:ext>
            </a:extLst>
          </p:cNvPr>
          <p:cNvGrpSpPr/>
          <p:nvPr/>
        </p:nvGrpSpPr>
        <p:grpSpPr>
          <a:xfrm>
            <a:off x="6551488" y="1612329"/>
            <a:ext cx="304069" cy="175933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95C8D0F4-4B2E-4BC9-AB4C-E236AEC1222D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96B18455-58E5-4E66-A108-A27C7F1CEA18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0841495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4E57FE-5E7C-4CE6-B3C6-47C4AD6A50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5C3748-041A-484B-B9D1-D31137589757}"/>
              </a:ext>
            </a:extLst>
          </p:cNvPr>
          <p:cNvSpPr txBox="1"/>
          <p:nvPr/>
        </p:nvSpPr>
        <p:spPr>
          <a:xfrm>
            <a:off x="6007640" y="4091034"/>
            <a:ext cx="6089514" cy="216683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Arquitetura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e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código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7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evoluem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conforme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o time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9B2F2B-7AB7-467B-8357-1AE07C673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-482" r="-2427" b="6485"/>
          <a:stretch/>
        </p:blipFill>
        <p:spPr>
          <a:xfrm>
            <a:off x="0" y="0"/>
            <a:ext cx="6648450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310717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F445039-08B8-4710-8B75-983D588BC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905000"/>
            <a:ext cx="9963150" cy="304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27C498A-3A89-43F3-8514-1843C9A3B8B3}"/>
              </a:ext>
            </a:extLst>
          </p:cNvPr>
          <p:cNvSpPr/>
          <p:nvPr/>
        </p:nvSpPr>
        <p:spPr>
          <a:xfrm>
            <a:off x="843636" y="2554457"/>
            <a:ext cx="964630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15DFB85-74FA-4C48-892B-1D91D126EA0F}"/>
              </a:ext>
            </a:extLst>
          </p:cNvPr>
          <p:cNvSpPr/>
          <p:nvPr/>
        </p:nvSpPr>
        <p:spPr>
          <a:xfrm>
            <a:off x="843635" y="2968409"/>
            <a:ext cx="9646309" cy="460591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2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BD1CF47-839F-48EA-99D9-075EA7E5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69" y="466725"/>
            <a:ext cx="11329643" cy="63017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24F207-966C-407D-9536-CEB7631507B2}"/>
              </a:ext>
            </a:extLst>
          </p:cNvPr>
          <p:cNvSpPr/>
          <p:nvPr/>
        </p:nvSpPr>
        <p:spPr>
          <a:xfrm>
            <a:off x="403269" y="466725"/>
            <a:ext cx="6670631" cy="441961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795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oxpro logo">
            <a:extLst>
              <a:ext uri="{FF2B5EF4-FFF2-40B4-BE49-F238E27FC236}">
                <a16:creationId xmlns:a16="http://schemas.microsoft.com/office/drawing/2014/main" id="{6E03008E-B648-4F90-BAC0-EA2052EE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20" y="547176"/>
            <a:ext cx="5513960" cy="57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6116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71E5CD7-359B-4250-B6AB-B700EF03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12192000" cy="59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8190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71E5CD7-359B-4250-B6AB-B700EF03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12192000" cy="591565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F405EC1-A595-4D9C-8CB9-C284853866A8}"/>
              </a:ext>
            </a:extLst>
          </p:cNvPr>
          <p:cNvSpPr/>
          <p:nvPr/>
        </p:nvSpPr>
        <p:spPr>
          <a:xfrm>
            <a:off x="0" y="2420825"/>
            <a:ext cx="12192000" cy="316152"/>
          </a:xfrm>
          <a:prstGeom prst="rect">
            <a:avLst/>
          </a:prstGeom>
          <a:solidFill>
            <a:schemeClr val="accent4">
              <a:lumMod val="75000"/>
              <a:alpha val="88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Recuperar cliente do banco de dados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383EF18-4396-4644-9880-75D480ACF7F5}"/>
              </a:ext>
            </a:extLst>
          </p:cNvPr>
          <p:cNvSpPr/>
          <p:nvPr/>
        </p:nvSpPr>
        <p:spPr>
          <a:xfrm>
            <a:off x="0" y="2933743"/>
            <a:ext cx="12192000" cy="316152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pedido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C64028-392E-4153-B9D3-841728B236A2}"/>
              </a:ext>
            </a:extLst>
          </p:cNvPr>
          <p:cNvSpPr/>
          <p:nvPr/>
        </p:nvSpPr>
        <p:spPr>
          <a:xfrm>
            <a:off x="0" y="3249895"/>
            <a:ext cx="12192000" cy="305231"/>
          </a:xfrm>
          <a:prstGeom prst="rect">
            <a:avLst/>
          </a:prstGeom>
          <a:solidFill>
            <a:schemeClr val="accent2">
              <a:lumMod val="75000"/>
              <a:alpha val="88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Realizar pagamento com gateway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ADF04C0-4F69-4F2F-996C-2916099DF3AA}"/>
              </a:ext>
            </a:extLst>
          </p:cNvPr>
          <p:cNvSpPr/>
          <p:nvPr/>
        </p:nvSpPr>
        <p:spPr>
          <a:xfrm>
            <a:off x="0" y="4205857"/>
            <a:ext cx="12192000" cy="316153"/>
          </a:xfrm>
          <a:prstGeom prst="rect">
            <a:avLst/>
          </a:prstGeom>
          <a:solidFill>
            <a:schemeClr val="accent1">
              <a:alpha val="87843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Enviar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email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pelo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sendgrid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3CA35A3-C998-4C6F-99AA-FE765D8E5C4A}"/>
              </a:ext>
            </a:extLst>
          </p:cNvPr>
          <p:cNvSpPr/>
          <p:nvPr/>
        </p:nvSpPr>
        <p:spPr>
          <a:xfrm>
            <a:off x="0" y="4522010"/>
            <a:ext cx="12192000" cy="316152"/>
          </a:xfrm>
          <a:prstGeom prst="rect">
            <a:avLst/>
          </a:prstGeom>
          <a:solidFill>
            <a:srgbClr val="FF0000">
              <a:alpha val="87843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Executar regras de negócio afetadas por um pagamento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17E379-D51E-4269-9A32-C6980C1C57EB}"/>
              </a:ext>
            </a:extLst>
          </p:cNvPr>
          <p:cNvSpPr/>
          <p:nvPr/>
        </p:nvSpPr>
        <p:spPr>
          <a:xfrm>
            <a:off x="0" y="5216621"/>
            <a:ext cx="12192000" cy="409479"/>
          </a:xfrm>
          <a:prstGeom prst="rect">
            <a:avLst/>
          </a:prstGeom>
          <a:solidFill>
            <a:srgbClr val="7030A0">
              <a:alpha val="87843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alterações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6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71E5CD7-359B-4250-B6AB-B700EF03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12192000" cy="591565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154AE1-8CEA-48AB-ACD9-E2F9F244D229}"/>
              </a:ext>
            </a:extLst>
          </p:cNvPr>
          <p:cNvSpPr/>
          <p:nvPr/>
        </p:nvSpPr>
        <p:spPr>
          <a:xfrm>
            <a:off x="0" y="4140200"/>
            <a:ext cx="12192000" cy="7493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9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9C70695-3EF5-4F6C-A129-D3E499CC540E}"/>
              </a:ext>
            </a:extLst>
          </p:cNvPr>
          <p:cNvSpPr txBox="1"/>
          <p:nvPr/>
        </p:nvSpPr>
        <p:spPr>
          <a:xfrm>
            <a:off x="749300" y="3400960"/>
            <a:ext cx="10172700" cy="292463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101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Baixo</a:t>
            </a:r>
            <a:r>
              <a:rPr lang="pt-BR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pt-B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Acoplamento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F0126B5-9CED-4FDB-96ED-895B814C5897}"/>
              </a:ext>
            </a:extLst>
          </p:cNvPr>
          <p:cNvSpPr/>
          <p:nvPr/>
        </p:nvSpPr>
        <p:spPr>
          <a:xfrm>
            <a:off x="596900" y="834312"/>
            <a:ext cx="6096000" cy="28079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pt-BR" sz="101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Alta</a:t>
            </a:r>
            <a:r>
              <a:rPr lang="pt-BR" sz="9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pt-B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coesão</a:t>
            </a:r>
            <a:endParaRPr lang="pt-BR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0222079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B33BC648-A7FC-44A9-ACA6-3FB3030C20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F35087D-FF3C-495F-B133-1A9B6B92C136}"/>
              </a:ext>
            </a:extLst>
          </p:cNvPr>
          <p:cNvSpPr/>
          <p:nvPr/>
        </p:nvSpPr>
        <p:spPr>
          <a:xfrm>
            <a:off x="3078330" y="1484570"/>
            <a:ext cx="3231473" cy="49319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Transação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D857DD9-CAC1-4B77-8A5E-4C739CDEB7F6}"/>
              </a:ext>
            </a:extLst>
          </p:cNvPr>
          <p:cNvSpPr/>
          <p:nvPr/>
        </p:nvSpPr>
        <p:spPr>
          <a:xfrm>
            <a:off x="3368838" y="2126595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</a:t>
            </a:r>
            <a:endParaRPr lang="en-US" dirty="0"/>
          </a:p>
        </p:txBody>
      </p:sp>
      <p:sp>
        <p:nvSpPr>
          <p:cNvPr id="4" name="Cilindro 3">
            <a:extLst>
              <a:ext uri="{FF2B5EF4-FFF2-40B4-BE49-F238E27FC236}">
                <a16:creationId xmlns:a16="http://schemas.microsoft.com/office/drawing/2014/main" id="{1CEC4E8C-58BA-4558-ACD5-6EFE6C7676CF}"/>
              </a:ext>
            </a:extLst>
          </p:cNvPr>
          <p:cNvSpPr/>
          <p:nvPr/>
        </p:nvSpPr>
        <p:spPr>
          <a:xfrm>
            <a:off x="4861704" y="4557612"/>
            <a:ext cx="1099225" cy="14202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DB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F4464F-C5DA-4943-B119-EE095AC1E773}"/>
              </a:ext>
            </a:extLst>
          </p:cNvPr>
          <p:cNvSpPr/>
          <p:nvPr/>
        </p:nvSpPr>
        <p:spPr>
          <a:xfrm>
            <a:off x="7681692" y="1694576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MundiPagg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E348C2C-A1E4-498B-A8F5-F638C114D92D}"/>
              </a:ext>
            </a:extLst>
          </p:cNvPr>
          <p:cNvSpPr/>
          <p:nvPr/>
        </p:nvSpPr>
        <p:spPr>
          <a:xfrm>
            <a:off x="7681691" y="3167455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SendGrid</a:t>
            </a:r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4704009-39EC-4BAD-BC5F-58150B848947}"/>
              </a:ext>
            </a:extLst>
          </p:cNvPr>
          <p:cNvSpPr/>
          <p:nvPr/>
        </p:nvSpPr>
        <p:spPr>
          <a:xfrm>
            <a:off x="7681691" y="4640334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Motor de regras</a:t>
            </a:r>
            <a:endParaRPr lang="en-US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CB7F523-34D0-46E6-B99C-F082A22D3F0E}"/>
              </a:ext>
            </a:extLst>
          </p:cNvPr>
          <p:cNvCxnSpPr>
            <a:cxnSpLocks/>
          </p:cNvCxnSpPr>
          <p:nvPr/>
        </p:nvCxnSpPr>
        <p:spPr>
          <a:xfrm>
            <a:off x="1125245" y="2647025"/>
            <a:ext cx="224359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6C2BC1-4A2B-4908-BA37-04D96BC842FC}"/>
              </a:ext>
            </a:extLst>
          </p:cNvPr>
          <p:cNvSpPr txBox="1"/>
          <p:nvPr/>
        </p:nvSpPr>
        <p:spPr>
          <a:xfrm>
            <a:off x="1022279" y="2215006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C3B31A2-7EBE-4F25-976F-D2DCC10713A8}"/>
              </a:ext>
            </a:extLst>
          </p:cNvPr>
          <p:cNvCxnSpPr>
            <a:cxnSpLocks/>
            <a:stCxn id="3" idx="2"/>
            <a:endCxn id="4" idx="1"/>
          </p:cNvCxnSpPr>
          <p:nvPr/>
        </p:nvCxnSpPr>
        <p:spPr>
          <a:xfrm>
            <a:off x="4064366" y="3167455"/>
            <a:ext cx="1346951" cy="1390157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3B61C3-48FA-4E6E-AC92-3D5E2FB33E75}"/>
              </a:ext>
            </a:extLst>
          </p:cNvPr>
          <p:cNvSpPr txBox="1"/>
          <p:nvPr/>
        </p:nvSpPr>
        <p:spPr>
          <a:xfrm>
            <a:off x="3701765" y="31043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16BA6AB-D714-4A96-A4B6-A6334C5E397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759893" y="2215006"/>
            <a:ext cx="2921799" cy="43201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348C237-5FEC-4854-9B73-EB880651CA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759893" y="2647025"/>
            <a:ext cx="2921798" cy="104086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281E8AF-4ECD-49B5-95B1-A59CD5C27E3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4759893" y="2647025"/>
            <a:ext cx="2921798" cy="25137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85F562-2C24-4EA9-8FF2-85EA69C8AF3F}"/>
              </a:ext>
            </a:extLst>
          </p:cNvPr>
          <p:cNvSpPr txBox="1"/>
          <p:nvPr/>
        </p:nvSpPr>
        <p:spPr>
          <a:xfrm>
            <a:off x="6903458" y="178484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28D0DA-453C-4D17-B15C-D57E563E6CFF}"/>
              </a:ext>
            </a:extLst>
          </p:cNvPr>
          <p:cNvSpPr txBox="1"/>
          <p:nvPr/>
        </p:nvSpPr>
        <p:spPr>
          <a:xfrm>
            <a:off x="6903458" y="29385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12F8EC3-0428-4153-9DA3-2A2A672ADC98}"/>
              </a:ext>
            </a:extLst>
          </p:cNvPr>
          <p:cNvSpPr txBox="1"/>
          <p:nvPr/>
        </p:nvSpPr>
        <p:spPr>
          <a:xfrm>
            <a:off x="6903458" y="401965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408042755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D1A9DE2-72A2-4853-B9C8-23811B18E3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336403F-4EDC-4DEF-A2CF-023D19BA6ACE}"/>
              </a:ext>
            </a:extLst>
          </p:cNvPr>
          <p:cNvSpPr/>
          <p:nvPr/>
        </p:nvSpPr>
        <p:spPr>
          <a:xfrm>
            <a:off x="2299315" y="830582"/>
            <a:ext cx="2750205" cy="56514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Transação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EA8E1DD-6CB2-444E-B456-5E6F8C4D2302}"/>
              </a:ext>
            </a:extLst>
          </p:cNvPr>
          <p:cNvSpPr/>
          <p:nvPr/>
        </p:nvSpPr>
        <p:spPr>
          <a:xfrm>
            <a:off x="2589822" y="1472607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</a:t>
            </a:r>
            <a:endParaRPr lang="en-US" dirty="0"/>
          </a:p>
        </p:txBody>
      </p:sp>
      <p:sp>
        <p:nvSpPr>
          <p:cNvPr id="4" name="Cilindro 3">
            <a:extLst>
              <a:ext uri="{FF2B5EF4-FFF2-40B4-BE49-F238E27FC236}">
                <a16:creationId xmlns:a16="http://schemas.microsoft.com/office/drawing/2014/main" id="{AAE7BE67-0C74-4B06-92E6-A815B73DE8E3}"/>
              </a:ext>
            </a:extLst>
          </p:cNvPr>
          <p:cNvSpPr/>
          <p:nvPr/>
        </p:nvSpPr>
        <p:spPr>
          <a:xfrm>
            <a:off x="2734748" y="5011793"/>
            <a:ext cx="1099225" cy="14202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DB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A608954-98E8-442F-86F0-88B4143AA546}"/>
              </a:ext>
            </a:extLst>
          </p:cNvPr>
          <p:cNvSpPr/>
          <p:nvPr/>
        </p:nvSpPr>
        <p:spPr>
          <a:xfrm>
            <a:off x="9681082" y="1443804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MundiPagg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3BE9F16-AFB2-4F51-AE6B-2E972D95594F}"/>
              </a:ext>
            </a:extLst>
          </p:cNvPr>
          <p:cNvSpPr/>
          <p:nvPr/>
        </p:nvSpPr>
        <p:spPr>
          <a:xfrm>
            <a:off x="9681083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SendGrid</a:t>
            </a:r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F96D93-21D1-4FDF-8A4E-64D55949C7E2}"/>
              </a:ext>
            </a:extLst>
          </p:cNvPr>
          <p:cNvSpPr/>
          <p:nvPr/>
        </p:nvSpPr>
        <p:spPr>
          <a:xfrm>
            <a:off x="9681082" y="5201482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Motor de regras</a:t>
            </a:r>
            <a:endParaRPr lang="en-US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41C8166-46AA-482A-BF94-7964436459BF}"/>
              </a:ext>
            </a:extLst>
          </p:cNvPr>
          <p:cNvCxnSpPr>
            <a:cxnSpLocks/>
          </p:cNvCxnSpPr>
          <p:nvPr/>
        </p:nvCxnSpPr>
        <p:spPr>
          <a:xfrm>
            <a:off x="346229" y="1993037"/>
            <a:ext cx="22435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7B034B-5E58-496A-A022-22F3B04FFDAD}"/>
              </a:ext>
            </a:extLst>
          </p:cNvPr>
          <p:cNvSpPr txBox="1"/>
          <p:nvPr/>
        </p:nvSpPr>
        <p:spPr>
          <a:xfrm>
            <a:off x="243263" y="1561018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9EDEE87-A887-471D-B08C-75017F6746F9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3284362" y="2513467"/>
            <a:ext cx="988" cy="7830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CDC259C-3241-4485-979D-1FB895F9C490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6765537" y="3816973"/>
            <a:ext cx="67864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110C95-8BF0-4B62-8F31-78E0F1261BD5}"/>
              </a:ext>
            </a:extLst>
          </p:cNvPr>
          <p:cNvSpPr/>
          <p:nvPr/>
        </p:nvSpPr>
        <p:spPr>
          <a:xfrm>
            <a:off x="5374482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Bus</a:t>
            </a:r>
            <a:endParaRPr lang="en-US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A638DB6-2969-4DCD-9B83-A4BE45FFF0AE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3979889" y="3816973"/>
            <a:ext cx="13945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712A21D-0C36-4F59-88C9-A80A99021DA3}"/>
              </a:ext>
            </a:extLst>
          </p:cNvPr>
          <p:cNvSpPr/>
          <p:nvPr/>
        </p:nvSpPr>
        <p:spPr>
          <a:xfrm>
            <a:off x="7444179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Gerenciador de pedidos</a:t>
            </a:r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44F6833-AF1F-4290-8DAD-5885DDD27D6D}"/>
              </a:ext>
            </a:extLst>
          </p:cNvPr>
          <p:cNvSpPr/>
          <p:nvPr/>
        </p:nvSpPr>
        <p:spPr>
          <a:xfrm>
            <a:off x="2588834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Criar pedido</a:t>
            </a:r>
            <a:endParaRPr lang="en-US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65544BF7-0776-42D7-BB55-2F7E1D122DF0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8835234" y="1964234"/>
            <a:ext cx="845848" cy="18527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8D2D5F3-8E74-42A4-8A2A-D2D272A9A75B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8835234" y="3816973"/>
            <a:ext cx="8458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D679E4CC-BFCF-4B9E-8F37-86DDA45BCE9A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8835234" y="3816973"/>
            <a:ext cx="845848" cy="19049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0F44792-05A4-478E-B20E-D62615E1A19A}"/>
              </a:ext>
            </a:extLst>
          </p:cNvPr>
          <p:cNvCxnSpPr>
            <a:cxnSpLocks/>
            <a:stCxn id="15" idx="2"/>
            <a:endCxn id="4" idx="1"/>
          </p:cNvCxnSpPr>
          <p:nvPr/>
        </p:nvCxnSpPr>
        <p:spPr>
          <a:xfrm flipH="1">
            <a:off x="3284361" y="4337403"/>
            <a:ext cx="1" cy="6743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02846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9CC900-CA2B-4C97-A8B9-E4433068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704975"/>
            <a:ext cx="117729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05330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B6BD4F9-605F-4008-B41E-EF3B98812036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9CC900-CA2B-4C97-A8B9-E4433068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704975"/>
            <a:ext cx="11772900" cy="3448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1939E77-17AB-4C3D-9E06-E6D2A2002F77}"/>
              </a:ext>
            </a:extLst>
          </p:cNvPr>
          <p:cNvSpPr/>
          <p:nvPr/>
        </p:nvSpPr>
        <p:spPr>
          <a:xfrm>
            <a:off x="0" y="-23865"/>
            <a:ext cx="12192000" cy="4227566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442306-D3F8-46D7-A2F7-3DF0F9755F90}"/>
              </a:ext>
            </a:extLst>
          </p:cNvPr>
          <p:cNvSpPr/>
          <p:nvPr/>
        </p:nvSpPr>
        <p:spPr>
          <a:xfrm>
            <a:off x="0" y="4528822"/>
            <a:ext cx="12192000" cy="2353045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06868E1-1D70-4632-BBFE-B01137A02F20}"/>
              </a:ext>
            </a:extLst>
          </p:cNvPr>
          <p:cNvSpPr/>
          <p:nvPr/>
        </p:nvSpPr>
        <p:spPr>
          <a:xfrm>
            <a:off x="1" y="4203702"/>
            <a:ext cx="731520" cy="325120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7AAAD9-1BDB-4A9D-B4FE-DEAF53C367C4}"/>
              </a:ext>
            </a:extLst>
          </p:cNvPr>
          <p:cNvSpPr/>
          <p:nvPr/>
        </p:nvSpPr>
        <p:spPr>
          <a:xfrm>
            <a:off x="8204200" y="4203702"/>
            <a:ext cx="3987799" cy="325119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7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5ADCA6-6A64-4FBD-87DC-C7C2B9381D6A}"/>
              </a:ext>
            </a:extLst>
          </p:cNvPr>
          <p:cNvSpPr txBox="1"/>
          <p:nvPr/>
        </p:nvSpPr>
        <p:spPr>
          <a:xfrm rot="4531853">
            <a:off x="9621489" y="4681624"/>
            <a:ext cx="1590500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Fornecedor/Consumidor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4495708-EBA8-44D8-9E61-8A22D06A1DD5}"/>
              </a:ext>
            </a:extLst>
          </p:cNvPr>
          <p:cNvCxnSpPr>
            <a:stCxn id="11" idx="4"/>
            <a:endCxn id="40" idx="0"/>
          </p:cNvCxnSpPr>
          <p:nvPr/>
        </p:nvCxnSpPr>
        <p:spPr>
          <a:xfrm>
            <a:off x="9702200" y="2530760"/>
            <a:ext cx="759127" cy="2994169"/>
          </a:xfrm>
          <a:prstGeom prst="line">
            <a:avLst/>
          </a:prstGeom>
          <a:noFill/>
          <a:ln w="2222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4238874D-A014-4ED5-A2D8-B0D8A4989321}"/>
              </a:ext>
            </a:extLst>
          </p:cNvPr>
          <p:cNvSpPr/>
          <p:nvPr/>
        </p:nvSpPr>
        <p:spPr>
          <a:xfrm>
            <a:off x="4838255" y="5500094"/>
            <a:ext cx="1853224" cy="907706"/>
          </a:xfrm>
          <a:prstGeom prst="ellipse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Contratos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B7138D8-3A7D-419E-B05F-9249BEEB76D3}"/>
              </a:ext>
            </a:extLst>
          </p:cNvPr>
          <p:cNvSpPr/>
          <p:nvPr/>
        </p:nvSpPr>
        <p:spPr>
          <a:xfrm>
            <a:off x="636801" y="5500094"/>
            <a:ext cx="1853224" cy="907706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Financeiro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AA78DBC-CE20-42BC-8005-BEBBDF08E3DA}"/>
              </a:ext>
            </a:extLst>
          </p:cNvPr>
          <p:cNvSpPr/>
          <p:nvPr/>
        </p:nvSpPr>
        <p:spPr>
          <a:xfrm>
            <a:off x="0" y="3316757"/>
            <a:ext cx="1853224" cy="907706"/>
          </a:xfrm>
          <a:prstGeom prst="ellipse">
            <a:avLst/>
          </a:prstGeom>
          <a:solidFill>
            <a:srgbClr val="7C44EC"/>
          </a:solidFill>
          <a:ln w="12700" cap="flat" cmpd="sng" algn="ctr">
            <a:solidFill>
              <a:srgbClr val="7C44E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Cobrança bancária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(externo)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B514017-063C-4602-969B-FB75427FC6A8}"/>
              </a:ext>
            </a:extLst>
          </p:cNvPr>
          <p:cNvSpPr/>
          <p:nvPr/>
        </p:nvSpPr>
        <p:spPr>
          <a:xfrm>
            <a:off x="4246016" y="357369"/>
            <a:ext cx="1853224" cy="907706"/>
          </a:xfrm>
          <a:prstGeom prst="ellipse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Portaria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BC35C6-4A82-4029-A4BB-74E4237F9F83}"/>
              </a:ext>
            </a:extLst>
          </p:cNvPr>
          <p:cNvCxnSpPr>
            <a:stCxn id="4" idx="6"/>
            <a:endCxn id="40" idx="2"/>
          </p:cNvCxnSpPr>
          <p:nvPr/>
        </p:nvCxnSpPr>
        <p:spPr>
          <a:xfrm>
            <a:off x="6691479" y="5953947"/>
            <a:ext cx="2843236" cy="24835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D4E2F45-A172-4847-8B1D-E31C06978BF7}"/>
              </a:ext>
            </a:extLst>
          </p:cNvPr>
          <p:cNvCxnSpPr>
            <a:stCxn id="5" idx="1"/>
            <a:endCxn id="6" idx="4"/>
          </p:cNvCxnSpPr>
          <p:nvPr/>
        </p:nvCxnSpPr>
        <p:spPr>
          <a:xfrm flipV="1">
            <a:off x="908199" y="4224463"/>
            <a:ext cx="18413" cy="1408561"/>
          </a:xfrm>
          <a:prstGeom prst="line">
            <a:avLst/>
          </a:prstGeom>
          <a:noFill/>
          <a:ln w="22225" cap="flat" cmpd="sng" algn="ctr">
            <a:solidFill>
              <a:srgbClr val="7C44EC"/>
            </a:solidFill>
            <a:prstDash val="solid"/>
            <a:miter lim="800000"/>
          </a:ln>
          <a:effectLst/>
        </p:spPr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41C7102A-2DB0-40B3-8917-3A8A7F65DD6B}"/>
              </a:ext>
            </a:extLst>
          </p:cNvPr>
          <p:cNvSpPr/>
          <p:nvPr/>
        </p:nvSpPr>
        <p:spPr>
          <a:xfrm>
            <a:off x="6621519" y="421092"/>
            <a:ext cx="1853224" cy="907706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Náutico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342A58-FBC3-45BA-8F49-D66BFC7CAF34}"/>
              </a:ext>
            </a:extLst>
          </p:cNvPr>
          <p:cNvSpPr/>
          <p:nvPr/>
        </p:nvSpPr>
        <p:spPr>
          <a:xfrm>
            <a:off x="8775588" y="1623054"/>
            <a:ext cx="1853224" cy="907706"/>
          </a:xfrm>
          <a:prstGeom prst="ellipse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8CE78FB-A85F-4E81-9D16-0B1C048B4861}"/>
              </a:ext>
            </a:extLst>
          </p:cNvPr>
          <p:cNvCxnSpPr>
            <a:stCxn id="4" idx="2"/>
            <a:endCxn id="5" idx="6"/>
          </p:cNvCxnSpPr>
          <p:nvPr/>
        </p:nvCxnSpPr>
        <p:spPr>
          <a:xfrm flipH="1">
            <a:off x="2490025" y="5953947"/>
            <a:ext cx="2348230" cy="0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5F8F47CB-E8FD-4FB8-9FAA-C1A1A1FA6F22}"/>
              </a:ext>
            </a:extLst>
          </p:cNvPr>
          <p:cNvSpPr/>
          <p:nvPr/>
        </p:nvSpPr>
        <p:spPr>
          <a:xfrm>
            <a:off x="1514797" y="516216"/>
            <a:ext cx="1853224" cy="907706"/>
          </a:xfrm>
          <a:prstGeom prst="ellipse">
            <a:avLst/>
          </a:prstGeom>
          <a:solidFill>
            <a:srgbClr val="828486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7102847D-D76B-47B6-ACFD-ABCC7F49BFA9}"/>
              </a:ext>
            </a:extLst>
          </p:cNvPr>
          <p:cNvCxnSpPr>
            <a:stCxn id="13" idx="4"/>
            <a:endCxn id="5" idx="0"/>
          </p:cNvCxnSpPr>
          <p:nvPr/>
        </p:nvCxnSpPr>
        <p:spPr>
          <a:xfrm flipH="1">
            <a:off x="1563413" y="1423922"/>
            <a:ext cx="877996" cy="4076172"/>
          </a:xfrm>
          <a:prstGeom prst="line">
            <a:avLst/>
          </a:prstGeom>
          <a:noFill/>
          <a:ln w="22225" cap="flat" cmpd="sng" algn="ctr">
            <a:solidFill>
              <a:srgbClr val="828486"/>
            </a:solidFill>
            <a:prstDash val="solid"/>
            <a:miter lim="800000"/>
          </a:ln>
          <a:effectLst/>
        </p:spPr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A79E08B-D1DE-4B41-845D-79EA9CEAED7B}"/>
              </a:ext>
            </a:extLst>
          </p:cNvPr>
          <p:cNvCxnSpPr>
            <a:stCxn id="7" idx="4"/>
            <a:endCxn id="4" idx="1"/>
          </p:cNvCxnSpPr>
          <p:nvPr/>
        </p:nvCxnSpPr>
        <p:spPr>
          <a:xfrm flipH="1">
            <a:off x="5109653" y="1265075"/>
            <a:ext cx="62975" cy="4367949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29F28AF-173B-450C-B255-14E27EA35913}"/>
              </a:ext>
            </a:extLst>
          </p:cNvPr>
          <p:cNvCxnSpPr>
            <a:stCxn id="7" idx="4"/>
            <a:endCxn id="5" idx="7"/>
          </p:cNvCxnSpPr>
          <p:nvPr/>
        </p:nvCxnSpPr>
        <p:spPr>
          <a:xfrm flipH="1">
            <a:off x="2218627" y="1265075"/>
            <a:ext cx="2954001" cy="4367949"/>
          </a:xfrm>
          <a:prstGeom prst="line">
            <a:avLst/>
          </a:prstGeom>
          <a:noFill/>
          <a:ln w="2222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E594703-D13B-4746-9420-110745E49175}"/>
              </a:ext>
            </a:extLst>
          </p:cNvPr>
          <p:cNvCxnSpPr>
            <a:stCxn id="10" idx="4"/>
            <a:endCxn id="4" idx="0"/>
          </p:cNvCxnSpPr>
          <p:nvPr/>
        </p:nvCxnSpPr>
        <p:spPr>
          <a:xfrm flipH="1">
            <a:off x="5764867" y="1328798"/>
            <a:ext cx="1783264" cy="4171296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E7D36DF-BC74-473A-94DF-4265B9462BDD}"/>
              </a:ext>
            </a:extLst>
          </p:cNvPr>
          <p:cNvCxnSpPr>
            <a:stCxn id="10" idx="3"/>
            <a:endCxn id="5" idx="6"/>
          </p:cNvCxnSpPr>
          <p:nvPr/>
        </p:nvCxnSpPr>
        <p:spPr>
          <a:xfrm flipH="1">
            <a:off x="2490025" y="1195868"/>
            <a:ext cx="4402892" cy="4758079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399DAB3-2DAC-445D-8BE8-ECAF5C302AA3}"/>
              </a:ext>
            </a:extLst>
          </p:cNvPr>
          <p:cNvCxnSpPr>
            <a:stCxn id="11" idx="3"/>
            <a:endCxn id="4" idx="7"/>
          </p:cNvCxnSpPr>
          <p:nvPr/>
        </p:nvCxnSpPr>
        <p:spPr>
          <a:xfrm flipH="1">
            <a:off x="6420081" y="2397830"/>
            <a:ext cx="2626905" cy="3235194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8BCFF0C-0A64-4747-BF91-8BECB10E32D4}"/>
              </a:ext>
            </a:extLst>
          </p:cNvPr>
          <p:cNvCxnSpPr>
            <a:stCxn id="11" idx="2"/>
            <a:endCxn id="5" idx="7"/>
          </p:cNvCxnSpPr>
          <p:nvPr/>
        </p:nvCxnSpPr>
        <p:spPr>
          <a:xfrm flipH="1">
            <a:off x="2218627" y="2076907"/>
            <a:ext cx="6556961" cy="3556117"/>
          </a:xfrm>
          <a:prstGeom prst="line">
            <a:avLst/>
          </a:prstGeom>
          <a:noFill/>
          <a:ln w="2222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3FB716E-861D-43C1-95C7-1B8BD0F3FD16}"/>
              </a:ext>
            </a:extLst>
          </p:cNvPr>
          <p:cNvCxnSpPr>
            <a:stCxn id="10" idx="4"/>
            <a:endCxn id="40" idx="1"/>
          </p:cNvCxnSpPr>
          <p:nvPr/>
        </p:nvCxnSpPr>
        <p:spPr>
          <a:xfrm>
            <a:off x="7548131" y="1328798"/>
            <a:ext cx="2257982" cy="4329061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EF72394-CEE7-4E1D-B751-D8F89A9E818A}"/>
              </a:ext>
            </a:extLst>
          </p:cNvPr>
          <p:cNvCxnSpPr>
            <a:stCxn id="41" idx="6"/>
            <a:endCxn id="40" idx="7"/>
          </p:cNvCxnSpPr>
          <p:nvPr/>
        </p:nvCxnSpPr>
        <p:spPr>
          <a:xfrm flipH="1">
            <a:off x="11116541" y="3683400"/>
            <a:ext cx="590979" cy="1974459"/>
          </a:xfrm>
          <a:prstGeom prst="line">
            <a:avLst/>
          </a:prstGeom>
          <a:noFill/>
          <a:ln w="22225" cap="flat" cmpd="sng" algn="ctr">
            <a:solidFill>
              <a:srgbClr val="FF33CC"/>
            </a:solidFill>
            <a:prstDash val="solid"/>
            <a:miter lim="800000"/>
          </a:ln>
          <a:effectLst/>
        </p:spPr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7BFCA580-E155-415F-84AB-E77C418581F4}"/>
              </a:ext>
            </a:extLst>
          </p:cNvPr>
          <p:cNvCxnSpPr>
            <a:stCxn id="41" idx="3"/>
            <a:endCxn id="4" idx="6"/>
          </p:cNvCxnSpPr>
          <p:nvPr/>
        </p:nvCxnSpPr>
        <p:spPr>
          <a:xfrm flipH="1">
            <a:off x="6691479" y="4004323"/>
            <a:ext cx="3434215" cy="1949624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DAF7946-4E12-4167-BBF8-C7D2D612C886}"/>
              </a:ext>
            </a:extLst>
          </p:cNvPr>
          <p:cNvCxnSpPr>
            <a:stCxn id="41" idx="1"/>
            <a:endCxn id="5" idx="6"/>
          </p:cNvCxnSpPr>
          <p:nvPr/>
        </p:nvCxnSpPr>
        <p:spPr>
          <a:xfrm flipH="1">
            <a:off x="2490025" y="3362477"/>
            <a:ext cx="7635669" cy="2591470"/>
          </a:xfrm>
          <a:prstGeom prst="line">
            <a:avLst/>
          </a:prstGeom>
          <a:noFill/>
          <a:ln w="22225" cap="flat" cmpd="sng" algn="ctr">
            <a:solidFill>
              <a:srgbClr val="FF33CC"/>
            </a:solidFill>
            <a:prstDash val="solid"/>
            <a:miter lim="800000"/>
          </a:ln>
          <a:effectLst/>
        </p:spPr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426DF83-4DA8-4C18-BB0B-6407809CEC31}"/>
              </a:ext>
            </a:extLst>
          </p:cNvPr>
          <p:cNvCxnSpPr>
            <a:stCxn id="4" idx="1"/>
            <a:endCxn id="13" idx="5"/>
          </p:cNvCxnSpPr>
          <p:nvPr/>
        </p:nvCxnSpPr>
        <p:spPr>
          <a:xfrm flipH="1" flipV="1">
            <a:off x="3096623" y="1290992"/>
            <a:ext cx="2013030" cy="4342032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F30DFA-A7A4-4136-9153-2B3A56F6D937}"/>
              </a:ext>
            </a:extLst>
          </p:cNvPr>
          <p:cNvSpPr txBox="1"/>
          <p:nvPr/>
        </p:nvSpPr>
        <p:spPr>
          <a:xfrm>
            <a:off x="7432681" y="5942784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0300E44-F617-48EC-9B25-DFE8487073D7}"/>
              </a:ext>
            </a:extLst>
          </p:cNvPr>
          <p:cNvSpPr txBox="1"/>
          <p:nvPr/>
        </p:nvSpPr>
        <p:spPr>
          <a:xfrm rot="19956618">
            <a:off x="7317304" y="5219399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38C11A1-F1F7-4A71-831D-A9EB64B15338}"/>
              </a:ext>
            </a:extLst>
          </p:cNvPr>
          <p:cNvSpPr txBox="1"/>
          <p:nvPr/>
        </p:nvSpPr>
        <p:spPr>
          <a:xfrm rot="18510772">
            <a:off x="6256266" y="4899070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318A5AB-DF04-4092-A45B-5CDED1E3CAFA}"/>
              </a:ext>
            </a:extLst>
          </p:cNvPr>
          <p:cNvSpPr txBox="1"/>
          <p:nvPr/>
        </p:nvSpPr>
        <p:spPr>
          <a:xfrm rot="17571599">
            <a:off x="5754059" y="3800114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4A2AF8C-E39D-4547-8215-554DFA5B2F33}"/>
              </a:ext>
            </a:extLst>
          </p:cNvPr>
          <p:cNvSpPr txBox="1"/>
          <p:nvPr/>
        </p:nvSpPr>
        <p:spPr>
          <a:xfrm rot="16200000">
            <a:off x="4461121" y="1919841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9CCB84F-5A4B-4AFD-881A-DDC82B2A41B6}"/>
              </a:ext>
            </a:extLst>
          </p:cNvPr>
          <p:cNvSpPr txBox="1"/>
          <p:nvPr/>
        </p:nvSpPr>
        <p:spPr>
          <a:xfrm>
            <a:off x="3294440" y="5939016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Parceria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1E22EAF-DD25-4E48-BFEA-391335D23636}"/>
              </a:ext>
            </a:extLst>
          </p:cNvPr>
          <p:cNvSpPr txBox="1"/>
          <p:nvPr/>
        </p:nvSpPr>
        <p:spPr>
          <a:xfrm rot="3908195">
            <a:off x="2838681" y="2050867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F7D3414-4CBD-4C77-9AA4-FABF10BA99FA}"/>
              </a:ext>
            </a:extLst>
          </p:cNvPr>
          <p:cNvSpPr txBox="1"/>
          <p:nvPr/>
        </p:nvSpPr>
        <p:spPr>
          <a:xfrm rot="16200000">
            <a:off x="342879" y="5049497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Conformista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9EF4CF-B6AD-41A3-87C1-7FE65AA159DB}"/>
              </a:ext>
            </a:extLst>
          </p:cNvPr>
          <p:cNvSpPr txBox="1"/>
          <p:nvPr/>
        </p:nvSpPr>
        <p:spPr>
          <a:xfrm rot="16918944">
            <a:off x="1302014" y="222469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F2CFC7F-AA0D-499A-BADA-38652863DB2B}"/>
              </a:ext>
            </a:extLst>
          </p:cNvPr>
          <p:cNvSpPr txBox="1"/>
          <p:nvPr/>
        </p:nvSpPr>
        <p:spPr>
          <a:xfrm rot="18212484">
            <a:off x="2182201" y="4177425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AFD37B4-021E-4B8C-9491-49DB211B2A65}"/>
              </a:ext>
            </a:extLst>
          </p:cNvPr>
          <p:cNvSpPr txBox="1"/>
          <p:nvPr/>
        </p:nvSpPr>
        <p:spPr>
          <a:xfrm rot="18752473">
            <a:off x="5577924" y="1785278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C23506E-F5D0-4AE5-8951-E7EBD2241FD5}"/>
              </a:ext>
            </a:extLst>
          </p:cNvPr>
          <p:cNvSpPr txBox="1"/>
          <p:nvPr/>
        </p:nvSpPr>
        <p:spPr>
          <a:xfrm rot="20477868">
            <a:off x="7987836" y="3498202"/>
            <a:ext cx="1640193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40B405C-13B4-4057-9226-ED9EE368A4D0}"/>
              </a:ext>
            </a:extLst>
          </p:cNvPr>
          <p:cNvSpPr txBox="1"/>
          <p:nvPr/>
        </p:nvSpPr>
        <p:spPr>
          <a:xfrm rot="19892582">
            <a:off x="7110053" y="2224693"/>
            <a:ext cx="1640193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A5A57F-C3B0-40F2-9C3C-B4A6E7513DBC}"/>
              </a:ext>
            </a:extLst>
          </p:cNvPr>
          <p:cNvSpPr txBox="1"/>
          <p:nvPr/>
        </p:nvSpPr>
        <p:spPr>
          <a:xfrm rot="3766597">
            <a:off x="8698117" y="4606106"/>
            <a:ext cx="1645002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23A93227-0028-4A84-A58A-FC763F660B2B}"/>
              </a:ext>
            </a:extLst>
          </p:cNvPr>
          <p:cNvSpPr/>
          <p:nvPr/>
        </p:nvSpPr>
        <p:spPr>
          <a:xfrm>
            <a:off x="9534715" y="5524929"/>
            <a:ext cx="1853224" cy="907706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Atendimento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96FC50A-279D-4C83-B24C-7EA6028955F9}"/>
              </a:ext>
            </a:extLst>
          </p:cNvPr>
          <p:cNvSpPr/>
          <p:nvPr/>
        </p:nvSpPr>
        <p:spPr>
          <a:xfrm>
            <a:off x="9854296" y="3229547"/>
            <a:ext cx="1853224" cy="907706"/>
          </a:xfrm>
          <a:prstGeom prst="ellipse">
            <a:avLst/>
          </a:prstGeom>
          <a:solidFill>
            <a:srgbClr val="FF33CC"/>
          </a:solidFill>
          <a:ln w="12700" cap="flat" cmpd="sng" algn="ctr">
            <a:solidFill>
              <a:srgbClr val="FF33C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Hípica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F7046D8-7DD6-423B-957B-6443F40C3FDA}"/>
              </a:ext>
            </a:extLst>
          </p:cNvPr>
          <p:cNvSpPr txBox="1"/>
          <p:nvPr/>
        </p:nvSpPr>
        <p:spPr>
          <a:xfrm rot="17245472">
            <a:off x="10458302" y="4618899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AC9C60E-0F79-4DC6-A734-BCEBADDF58C0}"/>
              </a:ext>
            </a:extLst>
          </p:cNvPr>
          <p:cNvSpPr/>
          <p:nvPr/>
        </p:nvSpPr>
        <p:spPr>
          <a:xfrm>
            <a:off x="58788" y="5618238"/>
            <a:ext cx="759713" cy="353962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ACL</a:t>
            </a:r>
          </a:p>
        </p:txBody>
      </p:sp>
      <p:sp>
        <p:nvSpPr>
          <p:cNvPr id="44" name="Texto Explicativo 1 7">
            <a:extLst>
              <a:ext uri="{FF2B5EF4-FFF2-40B4-BE49-F238E27FC236}">
                <a16:creationId xmlns:a16="http://schemas.microsoft.com/office/drawing/2014/main" id="{C9594870-7EA3-470E-871F-465975A02CFD}"/>
              </a:ext>
            </a:extLst>
          </p:cNvPr>
          <p:cNvSpPr/>
          <p:nvPr/>
        </p:nvSpPr>
        <p:spPr>
          <a:xfrm>
            <a:off x="3385672" y="6368003"/>
            <a:ext cx="1691969" cy="265596"/>
          </a:xfrm>
          <a:prstGeom prst="borderCallout1">
            <a:avLst>
              <a:gd name="adj1" fmla="val 53881"/>
              <a:gd name="adj2" fmla="val 99755"/>
              <a:gd name="adj3" fmla="val -22823"/>
              <a:gd name="adj4" fmla="val 135413"/>
            </a:avLst>
          </a:prstGeom>
          <a:solidFill>
            <a:sysClr val="window" lastClr="FFFFFF"/>
          </a:solidFill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ítulo 3">
            <a:extLst>
              <a:ext uri="{FF2B5EF4-FFF2-40B4-BE49-F238E27FC236}">
                <a16:creationId xmlns:a16="http://schemas.microsoft.com/office/drawing/2014/main" id="{18DD3941-5B7F-4CA9-8DCD-C70A49B69703}"/>
              </a:ext>
            </a:extLst>
          </p:cNvPr>
          <p:cNvSpPr txBox="1">
            <a:spLocks/>
          </p:cNvSpPr>
          <p:nvPr/>
        </p:nvSpPr>
        <p:spPr>
          <a:xfrm>
            <a:off x="7187571" y="6323559"/>
            <a:ext cx="5651249" cy="620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91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Mapa de contextos</a:t>
            </a:r>
          </a:p>
        </p:txBody>
      </p:sp>
    </p:spTree>
    <p:extLst>
      <p:ext uri="{BB962C8B-B14F-4D97-AF65-F5344CB8AC3E}">
        <p14:creationId xmlns:p14="http://schemas.microsoft.com/office/powerpoint/2010/main" val="656199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tângulo 76">
            <a:extLst>
              <a:ext uri="{FF2B5EF4-FFF2-40B4-BE49-F238E27FC236}">
                <a16:creationId xmlns:a16="http://schemas.microsoft.com/office/drawing/2014/main" id="{5C840CEA-6CAD-4AD0-8D1D-AD99A02A55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566BB2E-FE04-4CC0-B6B3-D674ED1D427F}"/>
              </a:ext>
            </a:extLst>
          </p:cNvPr>
          <p:cNvGrpSpPr/>
          <p:nvPr/>
        </p:nvGrpSpPr>
        <p:grpSpPr>
          <a:xfrm>
            <a:off x="6684464" y="1993386"/>
            <a:ext cx="501955" cy="308065"/>
            <a:chOff x="5131292" y="3364637"/>
            <a:chExt cx="1819924" cy="1136342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F519BD3E-9799-444B-BAE4-5FD7620C432F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ágono 3">
              <a:extLst>
                <a:ext uri="{FF2B5EF4-FFF2-40B4-BE49-F238E27FC236}">
                  <a16:creationId xmlns:a16="http://schemas.microsoft.com/office/drawing/2014/main" id="{A37B5CAF-5EE6-41CA-A46B-4E384004F0B6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lchete Duplo 4">
              <a:extLst>
                <a:ext uri="{FF2B5EF4-FFF2-40B4-BE49-F238E27FC236}">
                  <a16:creationId xmlns:a16="http://schemas.microsoft.com/office/drawing/2014/main" id="{394486C8-E5B2-4EF7-8110-878110DE15EC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5E0DD2A-1618-414E-A001-59965D264992}"/>
              </a:ext>
            </a:extLst>
          </p:cNvPr>
          <p:cNvSpPr/>
          <p:nvPr/>
        </p:nvSpPr>
        <p:spPr>
          <a:xfrm>
            <a:off x="5875450" y="1659254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Identidade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" name="Gráfico 6" descr="Banco de dados">
            <a:extLst>
              <a:ext uri="{FF2B5EF4-FFF2-40B4-BE49-F238E27FC236}">
                <a16:creationId xmlns:a16="http://schemas.microsoft.com/office/drawing/2014/main" id="{B3242FA5-E88E-4243-9732-78ED12193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1892299"/>
            <a:ext cx="519095" cy="510234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663A2A-F797-49BC-9EB8-FC8362E3316E}"/>
              </a:ext>
            </a:extLst>
          </p:cNvPr>
          <p:cNvCxnSpPr>
            <a:cxnSpLocks/>
          </p:cNvCxnSpPr>
          <p:nvPr/>
        </p:nvCxnSpPr>
        <p:spPr>
          <a:xfrm>
            <a:off x="5526515" y="2159740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BA5202A-087C-477B-983A-D45837364570}"/>
              </a:ext>
            </a:extLst>
          </p:cNvPr>
          <p:cNvCxnSpPr>
            <a:cxnSpLocks/>
          </p:cNvCxnSpPr>
          <p:nvPr/>
        </p:nvCxnSpPr>
        <p:spPr>
          <a:xfrm>
            <a:off x="4465700" y="4263586"/>
            <a:ext cx="969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749FA20-5143-42A4-BA51-369AF02608FF}"/>
              </a:ext>
            </a:extLst>
          </p:cNvPr>
          <p:cNvCxnSpPr>
            <a:cxnSpLocks/>
          </p:cNvCxnSpPr>
          <p:nvPr/>
        </p:nvCxnSpPr>
        <p:spPr>
          <a:xfrm>
            <a:off x="7257615" y="2143703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0095B8BC-85A3-488B-9088-3A82A8070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951" y="2532682"/>
            <a:ext cx="613983" cy="2932056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71D06EC-36D5-4C78-A70D-36A24BED5AF6}"/>
              </a:ext>
            </a:extLst>
          </p:cNvPr>
          <p:cNvCxnSpPr>
            <a:cxnSpLocks/>
          </p:cNvCxnSpPr>
          <p:nvPr/>
        </p:nvCxnSpPr>
        <p:spPr>
          <a:xfrm>
            <a:off x="8025562" y="2109522"/>
            <a:ext cx="1025389" cy="42316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áfico 12" descr="Envelope">
            <a:extLst>
              <a:ext uri="{FF2B5EF4-FFF2-40B4-BE49-F238E27FC236}">
                <a16:creationId xmlns:a16="http://schemas.microsoft.com/office/drawing/2014/main" id="{6BF589C4-F4B7-4E08-B6BF-DA4E246C2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5193" y="1852516"/>
            <a:ext cx="439733" cy="432227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24C00D9-4CB3-4637-BB46-94EF9736EEC4}"/>
              </a:ext>
            </a:extLst>
          </p:cNvPr>
          <p:cNvGrpSpPr/>
          <p:nvPr/>
        </p:nvGrpSpPr>
        <p:grpSpPr>
          <a:xfrm>
            <a:off x="6684464" y="2949270"/>
            <a:ext cx="501955" cy="308065"/>
            <a:chOff x="5131292" y="3364637"/>
            <a:chExt cx="1819924" cy="1136342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CFA0D8D-1179-4B92-8FC1-889A0F326267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ágono 15">
              <a:extLst>
                <a:ext uri="{FF2B5EF4-FFF2-40B4-BE49-F238E27FC236}">
                  <a16:creationId xmlns:a16="http://schemas.microsoft.com/office/drawing/2014/main" id="{08163706-CE96-4AEA-AECC-385A434D9B8A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lchete Duplo 16">
              <a:extLst>
                <a:ext uri="{FF2B5EF4-FFF2-40B4-BE49-F238E27FC236}">
                  <a16:creationId xmlns:a16="http://schemas.microsoft.com/office/drawing/2014/main" id="{FEF0B9CD-1129-43CB-A1DD-F1FAD69724BD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98F3D6C-1FC5-45AA-A241-A2FD04225382}"/>
              </a:ext>
            </a:extLst>
          </p:cNvPr>
          <p:cNvSpPr/>
          <p:nvPr/>
        </p:nvSpPr>
        <p:spPr>
          <a:xfrm>
            <a:off x="5875450" y="2615138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 err="1">
                <a:solidFill>
                  <a:schemeClr val="tx1"/>
                </a:solidFill>
              </a:rPr>
              <a:t>Tenants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9" name="Gráfico 18" descr="Banco de dados">
            <a:extLst>
              <a:ext uri="{FF2B5EF4-FFF2-40B4-BE49-F238E27FC236}">
                <a16:creationId xmlns:a16="http://schemas.microsoft.com/office/drawing/2014/main" id="{AA64E8C4-28B6-408F-B86D-3FC141FA0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2848183"/>
            <a:ext cx="519095" cy="510234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067AAA9-A0AB-49EC-872F-26230A73C540}"/>
              </a:ext>
            </a:extLst>
          </p:cNvPr>
          <p:cNvCxnSpPr>
            <a:cxnSpLocks/>
          </p:cNvCxnSpPr>
          <p:nvPr/>
        </p:nvCxnSpPr>
        <p:spPr>
          <a:xfrm>
            <a:off x="5526515" y="3115625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81B8F8A7-EFE6-4915-9E73-6A3F2FC35CCC}"/>
              </a:ext>
            </a:extLst>
          </p:cNvPr>
          <p:cNvCxnSpPr>
            <a:cxnSpLocks/>
          </p:cNvCxnSpPr>
          <p:nvPr/>
        </p:nvCxnSpPr>
        <p:spPr>
          <a:xfrm>
            <a:off x="7257615" y="3099587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5A36F28-E66C-4D0B-82FB-79240533CF1F}"/>
              </a:ext>
            </a:extLst>
          </p:cNvPr>
          <p:cNvGrpSpPr/>
          <p:nvPr/>
        </p:nvGrpSpPr>
        <p:grpSpPr>
          <a:xfrm>
            <a:off x="6684464" y="3925593"/>
            <a:ext cx="501955" cy="308065"/>
            <a:chOff x="5131292" y="3364637"/>
            <a:chExt cx="1819924" cy="1136342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924FE83E-B36F-469E-A945-23599ACE4704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ágono 23">
              <a:extLst>
                <a:ext uri="{FF2B5EF4-FFF2-40B4-BE49-F238E27FC236}">
                  <a16:creationId xmlns:a16="http://schemas.microsoft.com/office/drawing/2014/main" id="{3D7EBC96-110F-4FD5-990F-A06CFFFE264A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olchete Duplo 24">
              <a:extLst>
                <a:ext uri="{FF2B5EF4-FFF2-40B4-BE49-F238E27FC236}">
                  <a16:creationId xmlns:a16="http://schemas.microsoft.com/office/drawing/2014/main" id="{25C8E96C-61B7-4B01-A8C8-578E34EEC2B8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350FE597-A103-4E36-A512-0EFAE0E85B0F}"/>
              </a:ext>
            </a:extLst>
          </p:cNvPr>
          <p:cNvSpPr/>
          <p:nvPr/>
        </p:nvSpPr>
        <p:spPr>
          <a:xfrm>
            <a:off x="5875450" y="3591461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Social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7" name="Gráfico 26" descr="Banco de dados">
            <a:extLst>
              <a:ext uri="{FF2B5EF4-FFF2-40B4-BE49-F238E27FC236}">
                <a16:creationId xmlns:a16="http://schemas.microsoft.com/office/drawing/2014/main" id="{7889C7D1-4918-4296-A3D4-6194153B9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3824506"/>
            <a:ext cx="519095" cy="510234"/>
          </a:xfrm>
          <a:prstGeom prst="rect">
            <a:avLst/>
          </a:prstGeom>
        </p:spPr>
      </p:pic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996190A-1686-4778-B935-2E93D15FBD9D}"/>
              </a:ext>
            </a:extLst>
          </p:cNvPr>
          <p:cNvCxnSpPr>
            <a:cxnSpLocks/>
          </p:cNvCxnSpPr>
          <p:nvPr/>
        </p:nvCxnSpPr>
        <p:spPr>
          <a:xfrm>
            <a:off x="5526515" y="4091948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CAE8950-823A-476C-9551-102CA0F4C8A8}"/>
              </a:ext>
            </a:extLst>
          </p:cNvPr>
          <p:cNvCxnSpPr>
            <a:cxnSpLocks/>
          </p:cNvCxnSpPr>
          <p:nvPr/>
        </p:nvCxnSpPr>
        <p:spPr>
          <a:xfrm>
            <a:off x="7257615" y="4075910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78C33D1-2955-4366-B650-FB8C25A07492}"/>
              </a:ext>
            </a:extLst>
          </p:cNvPr>
          <p:cNvGrpSpPr/>
          <p:nvPr/>
        </p:nvGrpSpPr>
        <p:grpSpPr>
          <a:xfrm>
            <a:off x="6684464" y="4910528"/>
            <a:ext cx="501955" cy="308065"/>
            <a:chOff x="5131292" y="3364637"/>
            <a:chExt cx="1819924" cy="1136342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ED4124C6-C2B1-4660-9C16-F4F2B02D52AB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ágono 31">
              <a:extLst>
                <a:ext uri="{FF2B5EF4-FFF2-40B4-BE49-F238E27FC236}">
                  <a16:creationId xmlns:a16="http://schemas.microsoft.com/office/drawing/2014/main" id="{8385E407-C3A9-49FF-A086-CE07310ED69A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olchete Duplo 32">
              <a:extLst>
                <a:ext uri="{FF2B5EF4-FFF2-40B4-BE49-F238E27FC236}">
                  <a16:creationId xmlns:a16="http://schemas.microsoft.com/office/drawing/2014/main" id="{2BF7F6EB-7B87-4962-BCA0-8A38C3875133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A7D95ACA-8146-4C85-828C-279125D0DF67}"/>
              </a:ext>
            </a:extLst>
          </p:cNvPr>
          <p:cNvSpPr/>
          <p:nvPr/>
        </p:nvSpPr>
        <p:spPr>
          <a:xfrm>
            <a:off x="5875450" y="4576397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Financeiro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5" name="Gráfico 34" descr="Banco de dados">
            <a:extLst>
              <a:ext uri="{FF2B5EF4-FFF2-40B4-BE49-F238E27FC236}">
                <a16:creationId xmlns:a16="http://schemas.microsoft.com/office/drawing/2014/main" id="{A5D7FB4E-FAD9-4E3E-9527-E38260557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4809442"/>
            <a:ext cx="519095" cy="510234"/>
          </a:xfrm>
          <a:prstGeom prst="rect">
            <a:avLst/>
          </a:prstGeom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4B39BE7F-D903-4915-B278-9F4FB2C4F1FC}"/>
              </a:ext>
            </a:extLst>
          </p:cNvPr>
          <p:cNvCxnSpPr>
            <a:cxnSpLocks/>
          </p:cNvCxnSpPr>
          <p:nvPr/>
        </p:nvCxnSpPr>
        <p:spPr>
          <a:xfrm>
            <a:off x="5526515" y="5076884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4CC9437E-76B9-4764-8565-4B47D28222FD}"/>
              </a:ext>
            </a:extLst>
          </p:cNvPr>
          <p:cNvCxnSpPr>
            <a:cxnSpLocks/>
          </p:cNvCxnSpPr>
          <p:nvPr/>
        </p:nvCxnSpPr>
        <p:spPr>
          <a:xfrm>
            <a:off x="7257615" y="5060846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12D77614-B8D7-4A7C-B0FD-40E90AD6F7E7}"/>
              </a:ext>
            </a:extLst>
          </p:cNvPr>
          <p:cNvCxnSpPr>
            <a:cxnSpLocks/>
          </p:cNvCxnSpPr>
          <p:nvPr/>
        </p:nvCxnSpPr>
        <p:spPr>
          <a:xfrm>
            <a:off x="8057254" y="2978162"/>
            <a:ext cx="962003" cy="86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Gráfico 38" descr="Envelope">
            <a:extLst>
              <a:ext uri="{FF2B5EF4-FFF2-40B4-BE49-F238E27FC236}">
                <a16:creationId xmlns:a16="http://schemas.microsoft.com/office/drawing/2014/main" id="{4C1682C8-6A7F-405A-B9CB-DA3D4DDF4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7794" y="2539308"/>
            <a:ext cx="439733" cy="432227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526697E-230B-4BF7-8FFD-362C02352F28}"/>
              </a:ext>
            </a:extLst>
          </p:cNvPr>
          <p:cNvGrpSpPr/>
          <p:nvPr/>
        </p:nvGrpSpPr>
        <p:grpSpPr>
          <a:xfrm>
            <a:off x="6654550" y="5816554"/>
            <a:ext cx="501955" cy="308065"/>
            <a:chOff x="5131292" y="3364637"/>
            <a:chExt cx="1819924" cy="1136342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83410BF-A911-47D2-A5F7-C40B637D24EA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ágono 41">
              <a:extLst>
                <a:ext uri="{FF2B5EF4-FFF2-40B4-BE49-F238E27FC236}">
                  <a16:creationId xmlns:a16="http://schemas.microsoft.com/office/drawing/2014/main" id="{E821B7B3-D2EB-4635-8EB2-2521A5488AFC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olchete Duplo 42">
              <a:extLst>
                <a:ext uri="{FF2B5EF4-FFF2-40B4-BE49-F238E27FC236}">
                  <a16:creationId xmlns:a16="http://schemas.microsoft.com/office/drawing/2014/main" id="{98DB7F31-8AEE-47C1-82FC-699ECDA87F76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E5EC5442-B518-4ECA-897D-4CA1E81BE5BF}"/>
              </a:ext>
            </a:extLst>
          </p:cNvPr>
          <p:cNvSpPr/>
          <p:nvPr/>
        </p:nvSpPr>
        <p:spPr>
          <a:xfrm>
            <a:off x="5845536" y="5482423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Carteiras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5" name="Gráfico 44" descr="Banco de dados">
            <a:extLst>
              <a:ext uri="{FF2B5EF4-FFF2-40B4-BE49-F238E27FC236}">
                <a16:creationId xmlns:a16="http://schemas.microsoft.com/office/drawing/2014/main" id="{28B7EB0D-FF7E-47D0-B91B-BE0D53F9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6551" y="5715468"/>
            <a:ext cx="519095" cy="510234"/>
          </a:xfrm>
          <a:prstGeom prst="rect">
            <a:avLst/>
          </a:prstGeom>
        </p:spPr>
      </p:pic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895E29A-0573-42CD-B383-B22FFE260E2E}"/>
              </a:ext>
            </a:extLst>
          </p:cNvPr>
          <p:cNvCxnSpPr>
            <a:cxnSpLocks/>
          </p:cNvCxnSpPr>
          <p:nvPr/>
        </p:nvCxnSpPr>
        <p:spPr>
          <a:xfrm>
            <a:off x="5496600" y="5982909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85B0B71A-7094-4FA1-A7FA-C5FC8EC81A2B}"/>
              </a:ext>
            </a:extLst>
          </p:cNvPr>
          <p:cNvCxnSpPr>
            <a:cxnSpLocks/>
          </p:cNvCxnSpPr>
          <p:nvPr/>
        </p:nvCxnSpPr>
        <p:spPr>
          <a:xfrm>
            <a:off x="7227701" y="5966872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E430AB90-E22B-4E65-9A6C-5DA2A8E30754}"/>
              </a:ext>
            </a:extLst>
          </p:cNvPr>
          <p:cNvCxnSpPr>
            <a:cxnSpLocks/>
          </p:cNvCxnSpPr>
          <p:nvPr/>
        </p:nvCxnSpPr>
        <p:spPr>
          <a:xfrm>
            <a:off x="8040601" y="3971148"/>
            <a:ext cx="962003" cy="86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áfico 48" descr="Envelope">
            <a:extLst>
              <a:ext uri="{FF2B5EF4-FFF2-40B4-BE49-F238E27FC236}">
                <a16:creationId xmlns:a16="http://schemas.microsoft.com/office/drawing/2014/main" id="{2297039A-BB5D-4D7C-91B9-ACC202289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1141" y="3532294"/>
            <a:ext cx="439733" cy="432227"/>
          </a:xfrm>
          <a:prstGeom prst="rect">
            <a:avLst/>
          </a:prstGeom>
        </p:spPr>
      </p:pic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41410764-1EB4-4D9C-8000-4DFD7A0338FB}"/>
              </a:ext>
            </a:extLst>
          </p:cNvPr>
          <p:cNvCxnSpPr>
            <a:cxnSpLocks/>
          </p:cNvCxnSpPr>
          <p:nvPr/>
        </p:nvCxnSpPr>
        <p:spPr>
          <a:xfrm>
            <a:off x="8028057" y="4944582"/>
            <a:ext cx="962003" cy="86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Gráfico 50" descr="Envelope">
            <a:extLst>
              <a:ext uri="{FF2B5EF4-FFF2-40B4-BE49-F238E27FC236}">
                <a16:creationId xmlns:a16="http://schemas.microsoft.com/office/drawing/2014/main" id="{188ED9CD-A0DA-40D7-9097-8A100638A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597" y="4505729"/>
            <a:ext cx="439733" cy="432227"/>
          </a:xfrm>
          <a:prstGeom prst="rect">
            <a:avLst/>
          </a:prstGeom>
        </p:spPr>
      </p:pic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7540D859-F89E-4155-9ABE-D9AE34177853}"/>
              </a:ext>
            </a:extLst>
          </p:cNvPr>
          <p:cNvCxnSpPr>
            <a:cxnSpLocks/>
          </p:cNvCxnSpPr>
          <p:nvPr/>
        </p:nvCxnSpPr>
        <p:spPr>
          <a:xfrm flipV="1">
            <a:off x="8013952" y="5513264"/>
            <a:ext cx="1207219" cy="3808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Gráfico 52" descr="Envelope">
            <a:extLst>
              <a:ext uri="{FF2B5EF4-FFF2-40B4-BE49-F238E27FC236}">
                <a16:creationId xmlns:a16="http://schemas.microsoft.com/office/drawing/2014/main" id="{5E2634FF-C57F-48EC-B72F-14857A8A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595" y="5247808"/>
            <a:ext cx="439733" cy="432227"/>
          </a:xfrm>
          <a:prstGeom prst="rect">
            <a:avLst/>
          </a:prstGeom>
        </p:spPr>
      </p:pic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D8A5645-FA39-4D8C-9D40-5163816425E7}"/>
              </a:ext>
            </a:extLst>
          </p:cNvPr>
          <p:cNvCxnSpPr>
            <a:cxnSpLocks/>
          </p:cNvCxnSpPr>
          <p:nvPr/>
        </p:nvCxnSpPr>
        <p:spPr>
          <a:xfrm>
            <a:off x="5496600" y="2143507"/>
            <a:ext cx="0" cy="972118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C0F118BD-5EEB-4B70-828E-9A5A347AD0DB}"/>
              </a:ext>
            </a:extLst>
          </p:cNvPr>
          <p:cNvCxnSpPr>
            <a:cxnSpLocks/>
          </p:cNvCxnSpPr>
          <p:nvPr/>
        </p:nvCxnSpPr>
        <p:spPr>
          <a:xfrm>
            <a:off x="5020446" y="2615138"/>
            <a:ext cx="4148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23F48A77-6317-43FF-B25D-2DDCC4B6751E}"/>
              </a:ext>
            </a:extLst>
          </p:cNvPr>
          <p:cNvCxnSpPr>
            <a:cxnSpLocks/>
          </p:cNvCxnSpPr>
          <p:nvPr/>
        </p:nvCxnSpPr>
        <p:spPr>
          <a:xfrm>
            <a:off x="5020446" y="2736403"/>
            <a:ext cx="4148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BA312A2D-6215-4777-8657-059CFDCF59F3}"/>
              </a:ext>
            </a:extLst>
          </p:cNvPr>
          <p:cNvCxnSpPr>
            <a:cxnSpLocks/>
          </p:cNvCxnSpPr>
          <p:nvPr/>
        </p:nvCxnSpPr>
        <p:spPr>
          <a:xfrm>
            <a:off x="5496600" y="4075714"/>
            <a:ext cx="0" cy="1907196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516D5B30-E876-4AC4-ABAB-6EBE6EA05365}"/>
              </a:ext>
            </a:extLst>
          </p:cNvPr>
          <p:cNvSpPr/>
          <p:nvPr/>
        </p:nvSpPr>
        <p:spPr>
          <a:xfrm>
            <a:off x="3567799" y="3488201"/>
            <a:ext cx="1109492" cy="246728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>
                <a:solidFill>
                  <a:schemeClr val="tx1"/>
                </a:solidFill>
              </a:rPr>
              <a:t>API Gateway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C188835D-EF1D-44F0-AC57-A60573921FF8}"/>
              </a:ext>
            </a:extLst>
          </p:cNvPr>
          <p:cNvGrpSpPr/>
          <p:nvPr/>
        </p:nvGrpSpPr>
        <p:grpSpPr>
          <a:xfrm>
            <a:off x="3869145" y="4113465"/>
            <a:ext cx="501955" cy="308065"/>
            <a:chOff x="5131292" y="3364637"/>
            <a:chExt cx="1819924" cy="1136342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3E79B859-24CA-451F-95ED-757429AC8DD5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ágono 60">
              <a:extLst>
                <a:ext uri="{FF2B5EF4-FFF2-40B4-BE49-F238E27FC236}">
                  <a16:creationId xmlns:a16="http://schemas.microsoft.com/office/drawing/2014/main" id="{54A4B22F-820A-475D-B975-ACEEEF29D2B2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olchete Duplo 61">
              <a:extLst>
                <a:ext uri="{FF2B5EF4-FFF2-40B4-BE49-F238E27FC236}">
                  <a16:creationId xmlns:a16="http://schemas.microsoft.com/office/drawing/2014/main" id="{AEF9DE33-88B5-43B6-A24E-871733C449E7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4A4C1A90-996D-442F-9B8A-D278161388BA}"/>
              </a:ext>
            </a:extLst>
          </p:cNvPr>
          <p:cNvSpPr txBox="1"/>
          <p:nvPr/>
        </p:nvSpPr>
        <p:spPr>
          <a:xfrm>
            <a:off x="3713996" y="4438806"/>
            <a:ext cx="802191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SPA API</a:t>
            </a:r>
            <a:endParaRPr lang="en-US" sz="1400" dirty="0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21D0DC14-DB1D-4BEA-BAAC-43F9B1223955}"/>
              </a:ext>
            </a:extLst>
          </p:cNvPr>
          <p:cNvGrpSpPr/>
          <p:nvPr/>
        </p:nvGrpSpPr>
        <p:grpSpPr>
          <a:xfrm>
            <a:off x="3871569" y="5111655"/>
            <a:ext cx="501955" cy="308065"/>
            <a:chOff x="5131292" y="3364637"/>
            <a:chExt cx="1819924" cy="1136342"/>
          </a:xfrm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00E2DF09-B153-4506-B2BA-197B56CE78BB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ágono 65">
              <a:extLst>
                <a:ext uri="{FF2B5EF4-FFF2-40B4-BE49-F238E27FC236}">
                  <a16:creationId xmlns:a16="http://schemas.microsoft.com/office/drawing/2014/main" id="{410B86B8-325A-428E-86C8-9CC4C3447A23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olchete Duplo 66">
              <a:extLst>
                <a:ext uri="{FF2B5EF4-FFF2-40B4-BE49-F238E27FC236}">
                  <a16:creationId xmlns:a16="http://schemas.microsoft.com/office/drawing/2014/main" id="{5EB90D87-7692-4709-A70D-5D8FEFD33000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6FEDE5A-E2B3-4DAA-8BAE-AC0276F249A7}"/>
              </a:ext>
            </a:extLst>
          </p:cNvPr>
          <p:cNvSpPr txBox="1"/>
          <p:nvPr/>
        </p:nvSpPr>
        <p:spPr>
          <a:xfrm>
            <a:off x="3553666" y="5438472"/>
            <a:ext cx="1122850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MOBILE API</a:t>
            </a:r>
            <a:endParaRPr lang="en-US" sz="1400" dirty="0"/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8D677A2F-4228-4900-8BD1-936D4B8318BA}"/>
              </a:ext>
            </a:extLst>
          </p:cNvPr>
          <p:cNvCxnSpPr>
            <a:cxnSpLocks/>
          </p:cNvCxnSpPr>
          <p:nvPr/>
        </p:nvCxnSpPr>
        <p:spPr>
          <a:xfrm>
            <a:off x="4465700" y="5274937"/>
            <a:ext cx="969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26E593D6-6975-4F67-B75D-88CDB898E74C}"/>
              </a:ext>
            </a:extLst>
          </p:cNvPr>
          <p:cNvSpPr/>
          <p:nvPr/>
        </p:nvSpPr>
        <p:spPr>
          <a:xfrm>
            <a:off x="1722102" y="2407354"/>
            <a:ext cx="1109492" cy="307506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>
                <a:solidFill>
                  <a:schemeClr val="tx1"/>
                </a:solidFill>
              </a:rPr>
              <a:t>Clientes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1" name="Gráfico 70" descr="Smartphone">
            <a:extLst>
              <a:ext uri="{FF2B5EF4-FFF2-40B4-BE49-F238E27FC236}">
                <a16:creationId xmlns:a16="http://schemas.microsoft.com/office/drawing/2014/main" id="{29AFC061-94E5-448F-B419-8E9801299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22360" y="3936824"/>
            <a:ext cx="645637" cy="634615"/>
          </a:xfrm>
          <a:prstGeom prst="rect">
            <a:avLst/>
          </a:prstGeom>
        </p:spPr>
      </p:pic>
      <p:pic>
        <p:nvPicPr>
          <p:cNvPr id="72" name="Gráfico 71" descr="Laptop">
            <a:extLst>
              <a:ext uri="{FF2B5EF4-FFF2-40B4-BE49-F238E27FC236}">
                <a16:creationId xmlns:a16="http://schemas.microsoft.com/office/drawing/2014/main" id="{05ADB1F1-10F3-49F9-B4A9-71435693C5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065" y="2853585"/>
            <a:ext cx="645637" cy="634615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EA409B51-693E-406F-89A5-705C1F268BB7}"/>
              </a:ext>
            </a:extLst>
          </p:cNvPr>
          <p:cNvSpPr txBox="1"/>
          <p:nvPr/>
        </p:nvSpPr>
        <p:spPr>
          <a:xfrm>
            <a:off x="1782783" y="3401264"/>
            <a:ext cx="924671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SPA WEB</a:t>
            </a:r>
            <a:endParaRPr lang="en-US" sz="1400" dirty="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CF4EE12E-DD3C-4CD0-A58A-2BC6447EEDF5}"/>
              </a:ext>
            </a:extLst>
          </p:cNvPr>
          <p:cNvSpPr txBox="1"/>
          <p:nvPr/>
        </p:nvSpPr>
        <p:spPr>
          <a:xfrm>
            <a:off x="1870742" y="4579438"/>
            <a:ext cx="812212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MOBILE</a:t>
            </a:r>
            <a:endParaRPr lang="en-US" sz="1400" dirty="0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9DDA005-355F-464F-A818-21A5FC6DFDAD}"/>
              </a:ext>
            </a:extLst>
          </p:cNvPr>
          <p:cNvCxnSpPr>
            <a:cxnSpLocks/>
          </p:cNvCxnSpPr>
          <p:nvPr/>
        </p:nvCxnSpPr>
        <p:spPr>
          <a:xfrm>
            <a:off x="2616297" y="3220619"/>
            <a:ext cx="1129222" cy="104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C8D6A670-E96F-47C7-839D-4AEEBC322863}"/>
              </a:ext>
            </a:extLst>
          </p:cNvPr>
          <p:cNvCxnSpPr>
            <a:cxnSpLocks/>
          </p:cNvCxnSpPr>
          <p:nvPr/>
        </p:nvCxnSpPr>
        <p:spPr>
          <a:xfrm>
            <a:off x="2520948" y="4276710"/>
            <a:ext cx="1245208" cy="998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716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oxpro logo">
            <a:extLst>
              <a:ext uri="{FF2B5EF4-FFF2-40B4-BE49-F238E27FC236}">
                <a16:creationId xmlns:a16="http://schemas.microsoft.com/office/drawing/2014/main" id="{FB25F5D9-7202-4F80-9A17-CC5704B7A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040" y="4200525"/>
            <a:ext cx="2377686" cy="24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0D6C556-8EE1-4F09-8506-0D8C6617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201150" cy="6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3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E720F-1FBB-473B-80CF-EF30E16473EB}"/>
              </a:ext>
            </a:extLst>
          </p:cNvPr>
          <p:cNvSpPr txBox="1">
            <a:spLocks/>
          </p:cNvSpPr>
          <p:nvPr/>
        </p:nvSpPr>
        <p:spPr>
          <a:xfrm>
            <a:off x="323849" y="1676400"/>
            <a:ext cx="11506201" cy="45593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91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Times altamente </a:t>
            </a:r>
            <a:r>
              <a:rPr lang="pt-BR" sz="8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produtivos</a:t>
            </a:r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são formados por pessoas que querem </a:t>
            </a:r>
            <a:r>
              <a:rPr lang="pt-BR" sz="8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aprender</a:t>
            </a:r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6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constantemente</a:t>
            </a:r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48695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8C893A-5D96-4F96-A7B9-9B4D3DCA5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1"/>
            <a:ext cx="12192000" cy="80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60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9FE14D6F-0C57-469A-8E4F-6B8B313F2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631" y="1616247"/>
            <a:ext cx="5126815" cy="3625505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CD07D3F8-9038-4EA2-A55D-871D12BAB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152" y="1632700"/>
            <a:ext cx="3586217" cy="35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3E257AB-7837-405A-9969-AB0D34AF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7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6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DC17398-2FD0-4894-B5E1-9026BCC4ED0D}"/>
              </a:ext>
            </a:extLst>
          </p:cNvPr>
          <p:cNvSpPr/>
          <p:nvPr/>
        </p:nvSpPr>
        <p:spPr>
          <a:xfrm>
            <a:off x="0" y="-1"/>
            <a:ext cx="8550613" cy="6857999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65F7230-B35F-4D9A-B1DE-44A758733009}"/>
              </a:ext>
            </a:extLst>
          </p:cNvPr>
          <p:cNvSpPr/>
          <p:nvPr/>
        </p:nvSpPr>
        <p:spPr>
          <a:xfrm>
            <a:off x="11366338" y="0"/>
            <a:ext cx="825661" cy="68580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3506B6F-75D4-49D8-8861-3E51941447E2}"/>
              </a:ext>
            </a:extLst>
          </p:cNvPr>
          <p:cNvSpPr/>
          <p:nvPr/>
        </p:nvSpPr>
        <p:spPr>
          <a:xfrm>
            <a:off x="8550613" y="2760954"/>
            <a:ext cx="2815725" cy="4097045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9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13A7DC-A889-49BE-8BF8-29647A16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622" y="1616718"/>
            <a:ext cx="35909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84A6C3-344D-4D49-8544-B415CFD82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47" y="1616718"/>
            <a:ext cx="36671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2700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6E92443-C881-451A-931C-573CA10FE607}"/>
              </a:ext>
            </a:extLst>
          </p:cNvPr>
          <p:cNvSpPr/>
          <p:nvPr/>
        </p:nvSpPr>
        <p:spPr>
          <a:xfrm>
            <a:off x="967666" y="3123150"/>
            <a:ext cx="9850742" cy="10947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Bibliotecas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B75F61-259D-4F8C-8BC1-0EFEEDD9F9BC}"/>
              </a:ext>
            </a:extLst>
          </p:cNvPr>
          <p:cNvSpPr/>
          <p:nvPr/>
        </p:nvSpPr>
        <p:spPr>
          <a:xfrm>
            <a:off x="967664" y="3542190"/>
            <a:ext cx="7040479" cy="675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Biblioteca do cliente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AF19F4-9982-4AB1-A5B9-F22561C6EE85}"/>
              </a:ext>
            </a:extLst>
          </p:cNvPr>
          <p:cNvSpPr/>
          <p:nvPr/>
        </p:nvSpPr>
        <p:spPr>
          <a:xfrm>
            <a:off x="967666" y="1986605"/>
            <a:ext cx="9850743" cy="1136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3C10E2-85C0-4833-8C91-14AA81CF8374}"/>
              </a:ext>
            </a:extLst>
          </p:cNvPr>
          <p:cNvSpPr/>
          <p:nvPr/>
        </p:nvSpPr>
        <p:spPr>
          <a:xfrm>
            <a:off x="2278232" y="1986605"/>
            <a:ext cx="1671592" cy="223130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Regras de negócio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502E944-54D8-4D51-AFA4-241FE92AF7C3}"/>
              </a:ext>
            </a:extLst>
          </p:cNvPr>
          <p:cNvSpPr/>
          <p:nvPr/>
        </p:nvSpPr>
        <p:spPr>
          <a:xfrm>
            <a:off x="967665" y="1986605"/>
            <a:ext cx="1310567" cy="22313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 a dados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ráfico 5" descr="Banco de dados">
            <a:extLst>
              <a:ext uri="{FF2B5EF4-FFF2-40B4-BE49-F238E27FC236}">
                <a16:creationId xmlns:a16="http://schemas.microsoft.com/office/drawing/2014/main" id="{8DA03638-FD37-4708-9F89-34E021367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425" y="4217906"/>
            <a:ext cx="1310567" cy="131056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FC138E0-DF26-4633-97EE-BF9D26D26AC5}"/>
              </a:ext>
            </a:extLst>
          </p:cNvPr>
          <p:cNvSpPr/>
          <p:nvPr/>
        </p:nvSpPr>
        <p:spPr>
          <a:xfrm>
            <a:off x="782425" y="1791092"/>
            <a:ext cx="3318235" cy="256409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61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 animBg="1"/>
      <p:bldP spid="4" grpId="0" animBg="1"/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538_TF12041065" id="{A2C4782A-D2BF-40DA-AD47-817D9BCA35AA}" vid="{F7AFF76A-9AC4-4ADE-82CC-7502B58A558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2E6E59-6E17-40F8-B412-65DEC662914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Conjunto de ambientação STEM</Template>
  <TotalTime>0</TotalTime>
  <Words>758</Words>
  <Application>Microsoft Office PowerPoint</Application>
  <PresentationFormat>Widescreen</PresentationFormat>
  <Paragraphs>210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Aharoni</vt:lpstr>
      <vt:lpstr>Arial</vt:lpstr>
      <vt:lpstr>Arial Black</vt:lpstr>
      <vt:lpstr>Calibri</vt:lpstr>
      <vt:lpstr>Corbel</vt:lpstr>
      <vt:lpstr>Graphik Meetup</vt:lpstr>
      <vt:lpstr>Times New Roman</vt:lpstr>
      <vt:lpstr>Tema do Office</vt:lpstr>
      <vt:lpstr>PowerPoint Presentation</vt:lpstr>
      <vt:lpstr>File/New Solution!  Arquitetura, Coding, Complexidade e Maturidade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2020-03-04T15:45:32Z</dcterms:created>
  <dcterms:modified xsi:type="dcterms:W3CDTF">2020-04-29T19:05:56Z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